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1"/>
  </p:notesMasterIdLst>
  <p:handoutMasterIdLst>
    <p:handoutMasterId r:id="rId22"/>
  </p:handoutMasterIdLst>
  <p:sldIdLst>
    <p:sldId id="257" r:id="rId3"/>
    <p:sldId id="318" r:id="rId4"/>
    <p:sldId id="323" r:id="rId5"/>
    <p:sldId id="319" r:id="rId6"/>
    <p:sldId id="320" r:id="rId7"/>
    <p:sldId id="321" r:id="rId8"/>
    <p:sldId id="322" r:id="rId9"/>
    <p:sldId id="334" r:id="rId10"/>
    <p:sldId id="335" r:id="rId11"/>
    <p:sldId id="337" r:id="rId12"/>
    <p:sldId id="338" r:id="rId13"/>
    <p:sldId id="333" r:id="rId14"/>
    <p:sldId id="325" r:id="rId15"/>
    <p:sldId id="324" r:id="rId16"/>
    <p:sldId id="315" r:id="rId17"/>
    <p:sldId id="339" r:id="rId18"/>
    <p:sldId id="317" r:id="rId19"/>
    <p:sldId id="314" r:id="rId2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50A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8046" autoAdjust="0"/>
  </p:normalViewPr>
  <p:slideViewPr>
    <p:cSldViewPr>
      <p:cViewPr varScale="1">
        <p:scale>
          <a:sx n="65" d="100"/>
          <a:sy n="65" d="100"/>
        </p:scale>
        <p:origin x="12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Sheet1!$A$7:$A$11</c:f>
              <c:strCach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ln>
                      <a:noFill/>
                    </a:ln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Sheet1!$A$7:$A$11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Sheet1!$B$7:$B$11</c:f>
              <c:numCache>
                <c:formatCode>General</c:formatCode>
                <c:ptCount val="5"/>
                <c:pt idx="0">
                  <c:v>22</c:v>
                </c:pt>
                <c:pt idx="1">
                  <c:v>20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73F-4A8E-A0B7-D72BE4CAE01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8322000"/>
        <c:axId val="158322560"/>
      </c:lineChart>
      <c:catAx>
        <c:axId val="1583220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" charset="0"/>
                <a:ea typeface="+mn-ea"/>
                <a:cs typeface="+mn-cs"/>
              </a:defRPr>
            </a:pPr>
            <a:endParaRPr lang="en-US"/>
          </a:p>
        </c:txPr>
        <c:crossAx val="158322560"/>
        <c:crosses val="autoZero"/>
        <c:auto val="1"/>
        <c:lblAlgn val="ctr"/>
        <c:lblOffset val="100"/>
        <c:noMultiLvlLbl val="0"/>
      </c:catAx>
      <c:valAx>
        <c:axId val="1583225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8322000"/>
        <c:crosses val="autoZero"/>
        <c:crossBetween val="between"/>
      </c:valAx>
      <c:spPr>
        <a:noFill/>
        <a:ln>
          <a:solidFill>
            <a:schemeClr val="bg1"/>
          </a:solidFill>
        </a:ln>
        <a:effectLst>
          <a:softEdge rad="0"/>
        </a:effectLst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861931321084866"/>
          <c:y val="0.10472193543178043"/>
          <c:w val="0.59276487314085735"/>
          <c:h val="0.84819528167211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Most or 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rm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Traditional leaders</c:v>
                </c:pt>
                <c:pt idx="1">
                  <c:v>Religious leaders</c:v>
                </c:pt>
                <c:pt idx="2">
                  <c:v>Local government councilors</c:v>
                </c:pt>
                <c:pt idx="3">
                  <c:v>Members of Parliament</c:v>
                </c:pt>
                <c:pt idx="4">
                  <c:v>Business executives</c:v>
                </c:pt>
                <c:pt idx="5">
                  <c:v>Tax officials</c:v>
                </c:pt>
                <c:pt idx="6">
                  <c:v>The Office of the President/ Prime Minister</c:v>
                </c:pt>
                <c:pt idx="7">
                  <c:v>Government officials</c:v>
                </c:pt>
                <c:pt idx="8">
                  <c:v>Police</c:v>
                </c:pt>
                <c:pt idx="9">
                  <c:v>Judges and Magistrates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0.06</c:v>
                </c:pt>
                <c:pt idx="1">
                  <c:v>0.06</c:v>
                </c:pt>
                <c:pt idx="2">
                  <c:v>0.24</c:v>
                </c:pt>
                <c:pt idx="3">
                  <c:v>0.25</c:v>
                </c:pt>
                <c:pt idx="4">
                  <c:v>0.25</c:v>
                </c:pt>
                <c:pt idx="5">
                  <c:v>0.32</c:v>
                </c:pt>
                <c:pt idx="6">
                  <c:v>0.41</c:v>
                </c:pt>
                <c:pt idx="7">
                  <c:v>0.44</c:v>
                </c:pt>
                <c:pt idx="8">
                  <c:v>0.52</c:v>
                </c:pt>
                <c:pt idx="9">
                  <c:v>0.59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2"/>
        <c:axId val="158154768"/>
        <c:axId val="158155328"/>
      </c:barChart>
      <c:catAx>
        <c:axId val="15815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58155328"/>
        <c:crosses val="autoZero"/>
        <c:auto val="1"/>
        <c:lblAlgn val="ctr"/>
        <c:lblOffset val="100"/>
        <c:noMultiLvlLbl val="0"/>
      </c:catAx>
      <c:valAx>
        <c:axId val="1581553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5815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B65D7-3106-4516-AFE2-5523E3AF300F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5E0D61F-531A-483C-86D7-72D44892AF8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+mj-lt"/>
              <a:cs typeface="Khmer Chrieng1" panose="02000506000000020004" pitchFamily="2" charset="0"/>
            </a:rPr>
            <a:t>1. Gifts and Hospitality</a:t>
          </a:r>
          <a:endParaRPr lang="en-US" sz="2000" b="1" dirty="0">
            <a:solidFill>
              <a:schemeClr val="tx1"/>
            </a:solidFill>
            <a:latin typeface="+mj-lt"/>
            <a:cs typeface="Khmer Chrieng1" panose="02000506000000020004" pitchFamily="2" charset="0"/>
          </a:endParaRPr>
        </a:p>
      </dgm:t>
    </dgm:pt>
    <dgm:pt modelId="{3E4C9FD3-6C73-447C-A206-A8C57983DD28}" type="parTrans" cxnId="{8DD826CE-AAD8-4880-BC19-953811069366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Calibri" panose="020F0502020204030204" pitchFamily="34" charset="0"/>
            <a:cs typeface="Khmer Chrieng1" panose="02000506000000020004" pitchFamily="2" charset="0"/>
          </a:endParaRPr>
        </a:p>
      </dgm:t>
    </dgm:pt>
    <dgm:pt modelId="{490A3053-F2A6-4FD9-BFEA-0F2130DFE665}" type="sibTrans" cxnId="{8DD826CE-AAD8-4880-BC19-953811069366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Calibri" panose="020F0502020204030204" pitchFamily="34" charset="0"/>
            <a:cs typeface="Khmer Chrieng1" panose="02000506000000020004" pitchFamily="2" charset="0"/>
          </a:endParaRPr>
        </a:p>
      </dgm:t>
    </dgm:pt>
    <dgm:pt modelId="{403C861E-2D1A-4224-825B-ED313004380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+mj-lt"/>
              <a:cs typeface="Khmer Chrieng1" panose="02000506000000020004" pitchFamily="2" charset="0"/>
            </a:rPr>
            <a:t>3. Conflict of Interest</a:t>
          </a:r>
          <a:endParaRPr lang="en-US" sz="2000" b="1" dirty="0">
            <a:solidFill>
              <a:schemeClr val="tx1"/>
            </a:solidFill>
            <a:latin typeface="+mj-lt"/>
            <a:cs typeface="Khmer Chrieng1" panose="02000506000000020004" pitchFamily="2" charset="0"/>
          </a:endParaRPr>
        </a:p>
      </dgm:t>
    </dgm:pt>
    <dgm:pt modelId="{351BADC6-1339-4B93-B077-A173830CE1E4}" type="parTrans" cxnId="{779758BF-1D20-4663-AFE8-E9534C856CB1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Calibri" panose="020F0502020204030204" pitchFamily="34" charset="0"/>
            <a:cs typeface="Khmer Chrieng1" panose="02000506000000020004" pitchFamily="2" charset="0"/>
          </a:endParaRPr>
        </a:p>
      </dgm:t>
    </dgm:pt>
    <dgm:pt modelId="{A64CED9D-1171-4E9D-A0B3-5F3D6D0189B6}" type="sibTrans" cxnId="{779758BF-1D20-4663-AFE8-E9534C856CB1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Calibri" panose="020F0502020204030204" pitchFamily="34" charset="0"/>
            <a:cs typeface="Khmer Chrieng1" panose="02000506000000020004" pitchFamily="2" charset="0"/>
          </a:endParaRPr>
        </a:p>
      </dgm:t>
    </dgm:pt>
    <dgm:pt modelId="{BDB9CE2A-7DFE-4282-BB50-F0370C06CE7B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+mj-lt"/>
              <a:cs typeface="Khmer Chrieng1" panose="02000506000000020004" pitchFamily="2" charset="0"/>
            </a:rPr>
            <a:t>5. Whistleblowing</a:t>
          </a:r>
          <a:endParaRPr lang="en-US" sz="2000" b="1" dirty="0">
            <a:solidFill>
              <a:schemeClr val="tx1"/>
            </a:solidFill>
            <a:latin typeface="+mj-lt"/>
            <a:cs typeface="Khmer Chrieng1" panose="02000506000000020004" pitchFamily="2" charset="0"/>
          </a:endParaRPr>
        </a:p>
      </dgm:t>
    </dgm:pt>
    <dgm:pt modelId="{C53EEC3F-DC67-4D1F-ABA0-9635854A6A7D}" type="parTrans" cxnId="{304C59B0-780E-4675-A0A3-5F50B136BD9E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Calibri" panose="020F0502020204030204" pitchFamily="34" charset="0"/>
            <a:cs typeface="Khmer Chrieng1" panose="02000506000000020004" pitchFamily="2" charset="0"/>
          </a:endParaRPr>
        </a:p>
      </dgm:t>
    </dgm:pt>
    <dgm:pt modelId="{A714EA62-E8C7-4C5F-81C5-654B6BF33DFB}" type="sibTrans" cxnId="{304C59B0-780E-4675-A0A3-5F50B136BD9E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Calibri" panose="020F0502020204030204" pitchFamily="34" charset="0"/>
            <a:cs typeface="Khmer Chrieng1" panose="02000506000000020004" pitchFamily="2" charset="0"/>
          </a:endParaRPr>
        </a:p>
      </dgm:t>
    </dgm:pt>
    <dgm:pt modelId="{177BAACA-4008-4740-9824-70FB193A9C0B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+mj-lt"/>
            </a:rPr>
            <a:t>2. Facilitation  Payment</a:t>
          </a:r>
          <a:endParaRPr lang="en-US" sz="2000" b="1" dirty="0">
            <a:solidFill>
              <a:schemeClr val="tx1"/>
            </a:solidFill>
            <a:latin typeface="+mj-lt"/>
          </a:endParaRPr>
        </a:p>
      </dgm:t>
    </dgm:pt>
    <dgm:pt modelId="{24630ECD-E79A-4EA4-B6DD-341EEA0171E5}" type="parTrans" cxnId="{2C8E69DE-5D57-40AA-A52C-2B8FB879A9CE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EC9C817-91ED-4237-861F-54736ABEFC93}" type="sibTrans" cxnId="{2C8E69DE-5D57-40AA-A52C-2B8FB879A9CE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E4C2422-E378-4085-AE13-97082B365B1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+mj-lt"/>
              <a:cs typeface="Khmer Chrieng1" panose="02000506000000020004" pitchFamily="2" charset="0"/>
            </a:rPr>
            <a:t>4. Charitable Donations and Sponsorship</a:t>
          </a:r>
          <a:endParaRPr lang="en-US" sz="2000" b="1" dirty="0">
            <a:solidFill>
              <a:schemeClr val="tx1"/>
            </a:solidFill>
            <a:latin typeface="+mj-lt"/>
            <a:cs typeface="Khmer Chrieng1" panose="02000506000000020004" pitchFamily="2" charset="0"/>
          </a:endParaRPr>
        </a:p>
      </dgm:t>
    </dgm:pt>
    <dgm:pt modelId="{C149FC77-B7B2-4066-B3DF-16C9B7248B57}" type="sibTrans" cxnId="{FE009752-02B0-48F2-93D2-BA709FAB2414}">
      <dgm:prSet custT="1"/>
      <dgm:spPr/>
      <dgm:t>
        <a:bodyPr/>
        <a:lstStyle/>
        <a:p>
          <a:endParaRPr lang="en-US" sz="2000" b="1">
            <a:solidFill>
              <a:schemeClr val="tx1"/>
            </a:solidFill>
            <a:latin typeface="Calibri" panose="020F0502020204030204" pitchFamily="34" charset="0"/>
            <a:cs typeface="Khmer Chrieng1" panose="02000506000000020004" pitchFamily="2" charset="0"/>
          </a:endParaRPr>
        </a:p>
      </dgm:t>
    </dgm:pt>
    <dgm:pt modelId="{3F04F1E3-1E45-4840-A418-49AB5527B5B1}" type="parTrans" cxnId="{FE009752-02B0-48F2-93D2-BA709FAB2414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Calibri" panose="020F0502020204030204" pitchFamily="34" charset="0"/>
            <a:cs typeface="Khmer Chrieng1" panose="02000506000000020004" pitchFamily="2" charset="0"/>
          </a:endParaRPr>
        </a:p>
      </dgm:t>
    </dgm:pt>
    <dgm:pt modelId="{06819A28-8028-406F-BB63-156EA064B52E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+mj-lt"/>
              <a:cs typeface="Khmer Chrieng1" panose="02000506000000020004" pitchFamily="2" charset="0"/>
            </a:rPr>
            <a:t>6. Personal Integrity Statement or Anti-Corruption Pledge</a:t>
          </a:r>
          <a:endParaRPr lang="en-US" sz="2000" b="1" dirty="0">
            <a:solidFill>
              <a:schemeClr val="tx1"/>
            </a:solidFill>
            <a:latin typeface="+mj-lt"/>
            <a:cs typeface="Khmer Chrieng1" panose="02000506000000020004" pitchFamily="2" charset="0"/>
          </a:endParaRPr>
        </a:p>
      </dgm:t>
    </dgm:pt>
    <dgm:pt modelId="{AACD2EF7-D8CB-41F8-B76A-FC37C42A91C5}" type="parTrans" cxnId="{2B5D3C9D-897F-415F-BA56-838223DCB9BE}">
      <dgm:prSet/>
      <dgm:spPr/>
      <dgm:t>
        <a:bodyPr/>
        <a:lstStyle/>
        <a:p>
          <a:endParaRPr lang="en-US"/>
        </a:p>
      </dgm:t>
    </dgm:pt>
    <dgm:pt modelId="{44AF934E-ACE3-4CA0-8F49-91957BEF601E}" type="sibTrans" cxnId="{2B5D3C9D-897F-415F-BA56-838223DCB9BE}">
      <dgm:prSet/>
      <dgm:spPr/>
      <dgm:t>
        <a:bodyPr/>
        <a:lstStyle/>
        <a:p>
          <a:endParaRPr lang="en-US"/>
        </a:p>
      </dgm:t>
    </dgm:pt>
    <dgm:pt modelId="{F0188AD0-3595-4B25-9769-C7878291EDD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+mj-lt"/>
              <a:cs typeface="Khmer Chrieng1" panose="02000506000000020004" pitchFamily="2" charset="0"/>
            </a:rPr>
            <a:t>7. Integrity Pact</a:t>
          </a:r>
          <a:endParaRPr lang="en-US" sz="2000" b="1" dirty="0">
            <a:solidFill>
              <a:schemeClr val="tx1"/>
            </a:solidFill>
            <a:latin typeface="+mj-lt"/>
            <a:cs typeface="Khmer Chrieng1" panose="02000506000000020004" pitchFamily="2" charset="0"/>
          </a:endParaRPr>
        </a:p>
      </dgm:t>
    </dgm:pt>
    <dgm:pt modelId="{DC4266FA-00D7-4095-9945-743DE00BB4CC}" type="parTrans" cxnId="{0EE4EE8D-89C0-45CD-966A-101B7CD5367A}">
      <dgm:prSet/>
      <dgm:spPr/>
      <dgm:t>
        <a:bodyPr/>
        <a:lstStyle/>
        <a:p>
          <a:endParaRPr lang="en-US"/>
        </a:p>
      </dgm:t>
    </dgm:pt>
    <dgm:pt modelId="{95C7064B-9333-40CE-8AAF-92198166BE41}" type="sibTrans" cxnId="{0EE4EE8D-89C0-45CD-966A-101B7CD5367A}">
      <dgm:prSet/>
      <dgm:spPr/>
      <dgm:t>
        <a:bodyPr/>
        <a:lstStyle/>
        <a:p>
          <a:endParaRPr lang="en-US"/>
        </a:p>
      </dgm:t>
    </dgm:pt>
    <dgm:pt modelId="{E81827B7-BB13-47FA-B154-FDCFF461C032}" type="pres">
      <dgm:prSet presAssocID="{520B65D7-3106-4516-AFE2-5523E3AF30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0C3BFB-DF7E-4EA4-B487-72AE4B67C141}" type="pres">
      <dgm:prSet presAssocID="{95E0D61F-531A-483C-86D7-72D44892AF84}" presName="node" presStyleLbl="node1" presStyleIdx="0" presStyleCnt="7" custScaleX="144267" custScaleY="119756" custLinFactNeighborX="-14522" custLinFactNeighborY="-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11B75-627B-4DE0-BD7C-0185909CAC34}" type="pres">
      <dgm:prSet presAssocID="{490A3053-F2A6-4FD9-BFEA-0F2130DFE665}" presName="sibTrans" presStyleLbl="sibTrans2D1" presStyleIdx="0" presStyleCnt="6"/>
      <dgm:spPr/>
      <dgm:t>
        <a:bodyPr/>
        <a:lstStyle/>
        <a:p>
          <a:endParaRPr lang="en-US"/>
        </a:p>
      </dgm:t>
    </dgm:pt>
    <dgm:pt modelId="{CBD356F1-D964-4644-8AB0-7F90963FD350}" type="pres">
      <dgm:prSet presAssocID="{490A3053-F2A6-4FD9-BFEA-0F2130DFE66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FB71FCD-EE55-488B-B6B3-C31C4271A13B}" type="pres">
      <dgm:prSet presAssocID="{177BAACA-4008-4740-9824-70FB193A9C0B}" presName="node" presStyleLbl="node1" presStyleIdx="1" presStyleCnt="7" custScaleX="126138" custScaleY="115666" custLinFactNeighborX="-15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FB5B9D-3B8F-4331-BB4F-4D4D820ED709}" type="pres">
      <dgm:prSet presAssocID="{2EC9C817-91ED-4237-861F-54736ABEFC93}" presName="sibTrans" presStyleLbl="sibTrans2D1" presStyleIdx="1" presStyleCnt="6"/>
      <dgm:spPr/>
      <dgm:t>
        <a:bodyPr/>
        <a:lstStyle/>
        <a:p>
          <a:endParaRPr lang="en-US"/>
        </a:p>
      </dgm:t>
    </dgm:pt>
    <dgm:pt modelId="{BC4CCE5D-A5FE-41D9-85F2-A4E0787563B4}" type="pres">
      <dgm:prSet presAssocID="{2EC9C817-91ED-4237-861F-54736ABEFC9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BD64659-D7AD-4548-B571-EB099C5A505B}" type="pres">
      <dgm:prSet presAssocID="{403C861E-2D1A-4224-825B-ED313004380E}" presName="node" presStyleLbl="node1" presStyleIdx="2" presStyleCnt="7" custScaleX="143934" custScaleY="103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894A6-1AB6-4127-B1CD-007BE473C32D}" type="pres">
      <dgm:prSet presAssocID="{A64CED9D-1171-4E9D-A0B3-5F3D6D0189B6}" presName="sibTrans" presStyleLbl="sibTrans2D1" presStyleIdx="2" presStyleCnt="6"/>
      <dgm:spPr/>
      <dgm:t>
        <a:bodyPr/>
        <a:lstStyle/>
        <a:p>
          <a:endParaRPr lang="en-US"/>
        </a:p>
      </dgm:t>
    </dgm:pt>
    <dgm:pt modelId="{99EF6A8C-CA5B-401B-8793-15BD7097C9EB}" type="pres">
      <dgm:prSet presAssocID="{A64CED9D-1171-4E9D-A0B3-5F3D6D0189B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A9F22EF6-8608-4670-BC7D-29331EAE068A}" type="pres">
      <dgm:prSet presAssocID="{FE4C2422-E378-4085-AE13-97082B365B14}" presName="node" presStyleLbl="node1" presStyleIdx="3" presStyleCnt="7" custScaleX="140192" custScaleY="971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D190B8-C939-437A-A877-259DB1363E67}" type="pres">
      <dgm:prSet presAssocID="{C149FC77-B7B2-4066-B3DF-16C9B7248B57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3DB663E-D77F-41D6-B569-0546C9C61E01}" type="pres">
      <dgm:prSet presAssocID="{C149FC77-B7B2-4066-B3DF-16C9B7248B57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4932E54-0E3A-43E4-8952-B6FF251E13C1}" type="pres">
      <dgm:prSet presAssocID="{BDB9CE2A-7DFE-4282-BB50-F0370C06CE7B}" presName="node" presStyleLbl="node1" presStyleIdx="4" presStyleCnt="7" custScaleX="134731" custLinFactNeighborY="1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A6F16-7ED5-44DA-9DCB-ECBFC3015854}" type="pres">
      <dgm:prSet presAssocID="{A714EA62-E8C7-4C5F-81C5-654B6BF33DFB}" presName="sibTrans" presStyleLbl="sibTrans2D1" presStyleIdx="4" presStyleCnt="6"/>
      <dgm:spPr/>
      <dgm:t>
        <a:bodyPr/>
        <a:lstStyle/>
        <a:p>
          <a:endParaRPr lang="en-US"/>
        </a:p>
      </dgm:t>
    </dgm:pt>
    <dgm:pt modelId="{992A146D-5397-46BD-8269-037D21313E48}" type="pres">
      <dgm:prSet presAssocID="{A714EA62-E8C7-4C5F-81C5-654B6BF33DFB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3A522CE0-1EF8-47E5-86D1-A6B14423F527}" type="pres">
      <dgm:prSet presAssocID="{06819A28-8028-406F-BB63-156EA064B52E}" presName="node" presStyleLbl="node1" presStyleIdx="5" presStyleCnt="7" custScaleX="140129" custScaleY="96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59B9B-A167-4261-BCAC-8A5952C527BF}" type="pres">
      <dgm:prSet presAssocID="{44AF934E-ACE3-4CA0-8F49-91957BEF601E}" presName="sibTrans" presStyleLbl="sibTrans2D1" presStyleIdx="5" presStyleCnt="6"/>
      <dgm:spPr/>
      <dgm:t>
        <a:bodyPr/>
        <a:lstStyle/>
        <a:p>
          <a:endParaRPr lang="en-US"/>
        </a:p>
      </dgm:t>
    </dgm:pt>
    <dgm:pt modelId="{4CCFEFDB-2C81-4C85-A534-23E0EE725B9A}" type="pres">
      <dgm:prSet presAssocID="{44AF934E-ACE3-4CA0-8F49-91957BEF601E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68595B04-5CCC-4DCD-A5E1-D98920823BCD}" type="pres">
      <dgm:prSet presAssocID="{F0188AD0-3595-4B25-9769-C7878291EDD2}" presName="node" presStyleLbl="node1" presStyleIdx="6" presStyleCnt="7" custScaleX="140129" custScaleY="96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041705-BCEF-4384-A74B-9B6157EC0D65}" type="presOf" srcId="{44AF934E-ACE3-4CA0-8F49-91957BEF601E}" destId="{DE959B9B-A167-4261-BCAC-8A5952C527BF}" srcOrd="0" destOrd="0" presId="urn:microsoft.com/office/officeart/2005/8/layout/process5"/>
    <dgm:cxn modelId="{922EB291-F879-4E0A-92C4-BB918F162B15}" type="presOf" srcId="{FE4C2422-E378-4085-AE13-97082B365B14}" destId="{A9F22EF6-8608-4670-BC7D-29331EAE068A}" srcOrd="0" destOrd="0" presId="urn:microsoft.com/office/officeart/2005/8/layout/process5"/>
    <dgm:cxn modelId="{FE009752-02B0-48F2-93D2-BA709FAB2414}" srcId="{520B65D7-3106-4516-AFE2-5523E3AF300F}" destId="{FE4C2422-E378-4085-AE13-97082B365B14}" srcOrd="3" destOrd="0" parTransId="{3F04F1E3-1E45-4840-A418-49AB5527B5B1}" sibTransId="{C149FC77-B7B2-4066-B3DF-16C9B7248B57}"/>
    <dgm:cxn modelId="{A59767B8-DF9A-41B7-877C-D166DCF02020}" type="presOf" srcId="{2EC9C817-91ED-4237-861F-54736ABEFC93}" destId="{E5FB5B9D-3B8F-4331-BB4F-4D4D820ED709}" srcOrd="0" destOrd="0" presId="urn:microsoft.com/office/officeart/2005/8/layout/process5"/>
    <dgm:cxn modelId="{DCC75AFA-7545-45F1-B8EF-84E28099EA71}" type="presOf" srcId="{403C861E-2D1A-4224-825B-ED313004380E}" destId="{0BD64659-D7AD-4548-B571-EB099C5A505B}" srcOrd="0" destOrd="0" presId="urn:microsoft.com/office/officeart/2005/8/layout/process5"/>
    <dgm:cxn modelId="{0EE4EE8D-89C0-45CD-966A-101B7CD5367A}" srcId="{520B65D7-3106-4516-AFE2-5523E3AF300F}" destId="{F0188AD0-3595-4B25-9769-C7878291EDD2}" srcOrd="6" destOrd="0" parTransId="{DC4266FA-00D7-4095-9945-743DE00BB4CC}" sibTransId="{95C7064B-9333-40CE-8AAF-92198166BE41}"/>
    <dgm:cxn modelId="{8DD826CE-AAD8-4880-BC19-953811069366}" srcId="{520B65D7-3106-4516-AFE2-5523E3AF300F}" destId="{95E0D61F-531A-483C-86D7-72D44892AF84}" srcOrd="0" destOrd="0" parTransId="{3E4C9FD3-6C73-447C-A206-A8C57983DD28}" sibTransId="{490A3053-F2A6-4FD9-BFEA-0F2130DFE665}"/>
    <dgm:cxn modelId="{BB059F8D-320A-4EA4-B9D9-1BDB7146DA60}" type="presOf" srcId="{520B65D7-3106-4516-AFE2-5523E3AF300F}" destId="{E81827B7-BB13-47FA-B154-FDCFF461C032}" srcOrd="0" destOrd="0" presId="urn:microsoft.com/office/officeart/2005/8/layout/process5"/>
    <dgm:cxn modelId="{58844E29-716F-4719-B561-3AE076AC7F24}" type="presOf" srcId="{F0188AD0-3595-4B25-9769-C7878291EDD2}" destId="{68595B04-5CCC-4DCD-A5E1-D98920823BCD}" srcOrd="0" destOrd="0" presId="urn:microsoft.com/office/officeart/2005/8/layout/process5"/>
    <dgm:cxn modelId="{0E6B3CDB-9E41-47C0-AAA8-EDD454C7F15F}" type="presOf" srcId="{44AF934E-ACE3-4CA0-8F49-91957BEF601E}" destId="{4CCFEFDB-2C81-4C85-A534-23E0EE725B9A}" srcOrd="1" destOrd="0" presId="urn:microsoft.com/office/officeart/2005/8/layout/process5"/>
    <dgm:cxn modelId="{49766102-5395-4824-B673-E668E22B5E80}" type="presOf" srcId="{A64CED9D-1171-4E9D-A0B3-5F3D6D0189B6}" destId="{DAB894A6-1AB6-4127-B1CD-007BE473C32D}" srcOrd="0" destOrd="0" presId="urn:microsoft.com/office/officeart/2005/8/layout/process5"/>
    <dgm:cxn modelId="{13CA3A9E-C6B6-4A05-8729-0EA198BDFA10}" type="presOf" srcId="{A714EA62-E8C7-4C5F-81C5-654B6BF33DFB}" destId="{9E1A6F16-7ED5-44DA-9DCB-ECBFC3015854}" srcOrd="0" destOrd="0" presId="urn:microsoft.com/office/officeart/2005/8/layout/process5"/>
    <dgm:cxn modelId="{165398D0-91E2-4BE8-BE81-1643BDD51D4D}" type="presOf" srcId="{C149FC77-B7B2-4066-B3DF-16C9B7248B57}" destId="{E4D190B8-C939-437A-A877-259DB1363E67}" srcOrd="0" destOrd="0" presId="urn:microsoft.com/office/officeart/2005/8/layout/process5"/>
    <dgm:cxn modelId="{779758BF-1D20-4663-AFE8-E9534C856CB1}" srcId="{520B65D7-3106-4516-AFE2-5523E3AF300F}" destId="{403C861E-2D1A-4224-825B-ED313004380E}" srcOrd="2" destOrd="0" parTransId="{351BADC6-1339-4B93-B077-A173830CE1E4}" sibTransId="{A64CED9D-1171-4E9D-A0B3-5F3D6D0189B6}"/>
    <dgm:cxn modelId="{2B5D3C9D-897F-415F-BA56-838223DCB9BE}" srcId="{520B65D7-3106-4516-AFE2-5523E3AF300F}" destId="{06819A28-8028-406F-BB63-156EA064B52E}" srcOrd="5" destOrd="0" parTransId="{AACD2EF7-D8CB-41F8-B76A-FC37C42A91C5}" sibTransId="{44AF934E-ACE3-4CA0-8F49-91957BEF601E}"/>
    <dgm:cxn modelId="{2C8E69DE-5D57-40AA-A52C-2B8FB879A9CE}" srcId="{520B65D7-3106-4516-AFE2-5523E3AF300F}" destId="{177BAACA-4008-4740-9824-70FB193A9C0B}" srcOrd="1" destOrd="0" parTransId="{24630ECD-E79A-4EA4-B6DD-341EEA0171E5}" sibTransId="{2EC9C817-91ED-4237-861F-54736ABEFC93}"/>
    <dgm:cxn modelId="{B68047BC-0DBE-4E77-A8E2-DE8AE72E6CDC}" type="presOf" srcId="{95E0D61F-531A-483C-86D7-72D44892AF84}" destId="{C70C3BFB-DF7E-4EA4-B487-72AE4B67C141}" srcOrd="0" destOrd="0" presId="urn:microsoft.com/office/officeart/2005/8/layout/process5"/>
    <dgm:cxn modelId="{507490EA-BC63-45B1-8C16-2A944E0F3E14}" type="presOf" srcId="{C149FC77-B7B2-4066-B3DF-16C9B7248B57}" destId="{F3DB663E-D77F-41D6-B569-0546C9C61E01}" srcOrd="1" destOrd="0" presId="urn:microsoft.com/office/officeart/2005/8/layout/process5"/>
    <dgm:cxn modelId="{304C59B0-780E-4675-A0A3-5F50B136BD9E}" srcId="{520B65D7-3106-4516-AFE2-5523E3AF300F}" destId="{BDB9CE2A-7DFE-4282-BB50-F0370C06CE7B}" srcOrd="4" destOrd="0" parTransId="{C53EEC3F-DC67-4D1F-ABA0-9635854A6A7D}" sibTransId="{A714EA62-E8C7-4C5F-81C5-654B6BF33DFB}"/>
    <dgm:cxn modelId="{F0919371-F8C5-4FF3-BAA8-4C28D3FC2FC9}" type="presOf" srcId="{2EC9C817-91ED-4237-861F-54736ABEFC93}" destId="{BC4CCE5D-A5FE-41D9-85F2-A4E0787563B4}" srcOrd="1" destOrd="0" presId="urn:microsoft.com/office/officeart/2005/8/layout/process5"/>
    <dgm:cxn modelId="{A36E3543-71FB-4799-89B4-5C2D3F4134BF}" type="presOf" srcId="{BDB9CE2A-7DFE-4282-BB50-F0370C06CE7B}" destId="{34932E54-0E3A-43E4-8952-B6FF251E13C1}" srcOrd="0" destOrd="0" presId="urn:microsoft.com/office/officeart/2005/8/layout/process5"/>
    <dgm:cxn modelId="{242F2AD6-E2EB-4E64-9A68-E2AF2B6A342B}" type="presOf" srcId="{490A3053-F2A6-4FD9-BFEA-0F2130DFE665}" destId="{CBD356F1-D964-4644-8AB0-7F90963FD350}" srcOrd="1" destOrd="0" presId="urn:microsoft.com/office/officeart/2005/8/layout/process5"/>
    <dgm:cxn modelId="{486376A9-3B74-4A16-8006-F99452B1CD65}" type="presOf" srcId="{A64CED9D-1171-4E9D-A0B3-5F3D6D0189B6}" destId="{99EF6A8C-CA5B-401B-8793-15BD7097C9EB}" srcOrd="1" destOrd="0" presId="urn:microsoft.com/office/officeart/2005/8/layout/process5"/>
    <dgm:cxn modelId="{9568BF05-A3D4-43F7-8995-342959BF24E3}" type="presOf" srcId="{06819A28-8028-406F-BB63-156EA064B52E}" destId="{3A522CE0-1EF8-47E5-86D1-A6B14423F527}" srcOrd="0" destOrd="0" presId="urn:microsoft.com/office/officeart/2005/8/layout/process5"/>
    <dgm:cxn modelId="{7699F385-1C91-44ED-B4F5-AA58A3C8A7AA}" type="presOf" srcId="{A714EA62-E8C7-4C5F-81C5-654B6BF33DFB}" destId="{992A146D-5397-46BD-8269-037D21313E48}" srcOrd="1" destOrd="0" presId="urn:microsoft.com/office/officeart/2005/8/layout/process5"/>
    <dgm:cxn modelId="{F701D0E1-4DB9-4973-AA25-989346F93D2D}" type="presOf" srcId="{177BAACA-4008-4740-9824-70FB193A9C0B}" destId="{5FB71FCD-EE55-488B-B6B3-C31C4271A13B}" srcOrd="0" destOrd="0" presId="urn:microsoft.com/office/officeart/2005/8/layout/process5"/>
    <dgm:cxn modelId="{415D7A4C-9DC4-4026-9EA3-38176E247FE7}" type="presOf" srcId="{490A3053-F2A6-4FD9-BFEA-0F2130DFE665}" destId="{90611B75-627B-4DE0-BD7C-0185909CAC34}" srcOrd="0" destOrd="0" presId="urn:microsoft.com/office/officeart/2005/8/layout/process5"/>
    <dgm:cxn modelId="{9532186B-A1E4-4D64-B6DD-C996C5F0EE5C}" type="presParOf" srcId="{E81827B7-BB13-47FA-B154-FDCFF461C032}" destId="{C70C3BFB-DF7E-4EA4-B487-72AE4B67C141}" srcOrd="0" destOrd="0" presId="urn:microsoft.com/office/officeart/2005/8/layout/process5"/>
    <dgm:cxn modelId="{588DA24A-01A1-4661-9BDF-E9F064275960}" type="presParOf" srcId="{E81827B7-BB13-47FA-B154-FDCFF461C032}" destId="{90611B75-627B-4DE0-BD7C-0185909CAC34}" srcOrd="1" destOrd="0" presId="urn:microsoft.com/office/officeart/2005/8/layout/process5"/>
    <dgm:cxn modelId="{EAAB9E28-FD6C-4D1E-B853-BCB5D29BB7A1}" type="presParOf" srcId="{90611B75-627B-4DE0-BD7C-0185909CAC34}" destId="{CBD356F1-D964-4644-8AB0-7F90963FD350}" srcOrd="0" destOrd="0" presId="urn:microsoft.com/office/officeart/2005/8/layout/process5"/>
    <dgm:cxn modelId="{A5E131CF-F43E-4B22-B664-BB513AA7F131}" type="presParOf" srcId="{E81827B7-BB13-47FA-B154-FDCFF461C032}" destId="{5FB71FCD-EE55-488B-B6B3-C31C4271A13B}" srcOrd="2" destOrd="0" presId="urn:microsoft.com/office/officeart/2005/8/layout/process5"/>
    <dgm:cxn modelId="{ED5D297F-01C4-43BE-B594-F3A8A0EF9156}" type="presParOf" srcId="{E81827B7-BB13-47FA-B154-FDCFF461C032}" destId="{E5FB5B9D-3B8F-4331-BB4F-4D4D820ED709}" srcOrd="3" destOrd="0" presId="urn:microsoft.com/office/officeart/2005/8/layout/process5"/>
    <dgm:cxn modelId="{FFC64E1E-307B-405F-8CDC-FF17CF4C7F9D}" type="presParOf" srcId="{E5FB5B9D-3B8F-4331-BB4F-4D4D820ED709}" destId="{BC4CCE5D-A5FE-41D9-85F2-A4E0787563B4}" srcOrd="0" destOrd="0" presId="urn:microsoft.com/office/officeart/2005/8/layout/process5"/>
    <dgm:cxn modelId="{887D375F-51A0-49DD-9CDB-90085FCBFEEA}" type="presParOf" srcId="{E81827B7-BB13-47FA-B154-FDCFF461C032}" destId="{0BD64659-D7AD-4548-B571-EB099C5A505B}" srcOrd="4" destOrd="0" presId="urn:microsoft.com/office/officeart/2005/8/layout/process5"/>
    <dgm:cxn modelId="{B0616F7E-CBD2-46AD-BC5E-BB5BC2BF7927}" type="presParOf" srcId="{E81827B7-BB13-47FA-B154-FDCFF461C032}" destId="{DAB894A6-1AB6-4127-B1CD-007BE473C32D}" srcOrd="5" destOrd="0" presId="urn:microsoft.com/office/officeart/2005/8/layout/process5"/>
    <dgm:cxn modelId="{508CDC1E-DFDC-4056-A3B4-0CAAC9C99305}" type="presParOf" srcId="{DAB894A6-1AB6-4127-B1CD-007BE473C32D}" destId="{99EF6A8C-CA5B-401B-8793-15BD7097C9EB}" srcOrd="0" destOrd="0" presId="urn:microsoft.com/office/officeart/2005/8/layout/process5"/>
    <dgm:cxn modelId="{9604B4FB-6346-490A-A4A3-3AAE8CF4A0A4}" type="presParOf" srcId="{E81827B7-BB13-47FA-B154-FDCFF461C032}" destId="{A9F22EF6-8608-4670-BC7D-29331EAE068A}" srcOrd="6" destOrd="0" presId="urn:microsoft.com/office/officeart/2005/8/layout/process5"/>
    <dgm:cxn modelId="{330147C2-21BB-450B-A976-42B878F68F51}" type="presParOf" srcId="{E81827B7-BB13-47FA-B154-FDCFF461C032}" destId="{E4D190B8-C939-437A-A877-259DB1363E67}" srcOrd="7" destOrd="0" presId="urn:microsoft.com/office/officeart/2005/8/layout/process5"/>
    <dgm:cxn modelId="{EAC24F12-7C64-4C6A-9310-01AFDB4CA6F3}" type="presParOf" srcId="{E4D190B8-C939-437A-A877-259DB1363E67}" destId="{F3DB663E-D77F-41D6-B569-0546C9C61E01}" srcOrd="0" destOrd="0" presId="urn:microsoft.com/office/officeart/2005/8/layout/process5"/>
    <dgm:cxn modelId="{527270C7-5BDB-41A2-B758-64EC47F247EE}" type="presParOf" srcId="{E81827B7-BB13-47FA-B154-FDCFF461C032}" destId="{34932E54-0E3A-43E4-8952-B6FF251E13C1}" srcOrd="8" destOrd="0" presId="urn:microsoft.com/office/officeart/2005/8/layout/process5"/>
    <dgm:cxn modelId="{C84226BB-A2D9-407E-825D-CA7685F2F9A7}" type="presParOf" srcId="{E81827B7-BB13-47FA-B154-FDCFF461C032}" destId="{9E1A6F16-7ED5-44DA-9DCB-ECBFC3015854}" srcOrd="9" destOrd="0" presId="urn:microsoft.com/office/officeart/2005/8/layout/process5"/>
    <dgm:cxn modelId="{854E01CE-632B-4763-B2EB-77AA49C9D10B}" type="presParOf" srcId="{9E1A6F16-7ED5-44DA-9DCB-ECBFC3015854}" destId="{992A146D-5397-46BD-8269-037D21313E48}" srcOrd="0" destOrd="0" presId="urn:microsoft.com/office/officeart/2005/8/layout/process5"/>
    <dgm:cxn modelId="{D9433C26-513E-4DD6-9C0E-F6263AF3CA51}" type="presParOf" srcId="{E81827B7-BB13-47FA-B154-FDCFF461C032}" destId="{3A522CE0-1EF8-47E5-86D1-A6B14423F527}" srcOrd="10" destOrd="0" presId="urn:microsoft.com/office/officeart/2005/8/layout/process5"/>
    <dgm:cxn modelId="{5BE35F74-EDA1-4B3B-9481-31EFDD51E4A9}" type="presParOf" srcId="{E81827B7-BB13-47FA-B154-FDCFF461C032}" destId="{DE959B9B-A167-4261-BCAC-8A5952C527BF}" srcOrd="11" destOrd="0" presId="urn:microsoft.com/office/officeart/2005/8/layout/process5"/>
    <dgm:cxn modelId="{F00987B1-E003-473A-88F9-43B2B9498757}" type="presParOf" srcId="{DE959B9B-A167-4261-BCAC-8A5952C527BF}" destId="{4CCFEFDB-2C81-4C85-A534-23E0EE725B9A}" srcOrd="0" destOrd="0" presId="urn:microsoft.com/office/officeart/2005/8/layout/process5"/>
    <dgm:cxn modelId="{517818BC-FD6A-4DDC-BA94-F52DCACF1CEE}" type="presParOf" srcId="{E81827B7-BB13-47FA-B154-FDCFF461C032}" destId="{68595B04-5CCC-4DCD-A5E1-D98920823BCD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C3BFB-DF7E-4EA4-B487-72AE4B67C141}">
      <dsp:nvSpPr>
        <dsp:cNvPr id="0" name=""/>
        <dsp:cNvSpPr/>
      </dsp:nvSpPr>
      <dsp:spPr>
        <a:xfrm>
          <a:off x="0" y="0"/>
          <a:ext cx="2593840" cy="12918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+mj-lt"/>
              <a:cs typeface="Khmer Chrieng1" panose="02000506000000020004" pitchFamily="2" charset="0"/>
            </a:rPr>
            <a:t>1. Gifts and Hospitality</a:t>
          </a:r>
          <a:endParaRPr lang="en-US" sz="2000" b="1" kern="1200" dirty="0">
            <a:solidFill>
              <a:schemeClr val="tx1"/>
            </a:solidFill>
            <a:latin typeface="+mj-lt"/>
            <a:cs typeface="Khmer Chrieng1" panose="02000506000000020004" pitchFamily="2" charset="0"/>
          </a:endParaRPr>
        </a:p>
      </dsp:txBody>
      <dsp:txXfrm>
        <a:off x="37838" y="37838"/>
        <a:ext cx="2518164" cy="1216211"/>
      </dsp:txXfrm>
    </dsp:sp>
    <dsp:sp modelId="{90611B75-627B-4DE0-BD7C-0185909CAC34}">
      <dsp:nvSpPr>
        <dsp:cNvPr id="0" name=""/>
        <dsp:cNvSpPr/>
      </dsp:nvSpPr>
      <dsp:spPr>
        <a:xfrm rot="465">
          <a:off x="2706707" y="423208"/>
          <a:ext cx="271906" cy="445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Calibri" panose="020F0502020204030204" pitchFamily="34" charset="0"/>
            <a:cs typeface="Khmer Chrieng1" panose="02000506000000020004" pitchFamily="2" charset="0"/>
          </a:endParaRPr>
        </a:p>
      </dsp:txBody>
      <dsp:txXfrm>
        <a:off x="2706707" y="512380"/>
        <a:ext cx="190334" cy="267534"/>
      </dsp:txXfrm>
    </dsp:sp>
    <dsp:sp modelId="{5FB71FCD-EE55-488B-B6B3-C31C4271A13B}">
      <dsp:nvSpPr>
        <dsp:cNvPr id="0" name=""/>
        <dsp:cNvSpPr/>
      </dsp:nvSpPr>
      <dsp:spPr>
        <a:xfrm>
          <a:off x="3106872" y="22459"/>
          <a:ext cx="2267891" cy="1247766"/>
        </a:xfrm>
        <a:prstGeom prst="roundRect">
          <a:avLst>
            <a:gd name="adj" fmla="val 10000"/>
          </a:avLst>
        </a:prstGeom>
        <a:solidFill>
          <a:schemeClr val="accent5">
            <a:hueOff val="-506879"/>
            <a:satOff val="9699"/>
            <a:lumOff val="3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+mj-lt"/>
            </a:rPr>
            <a:t>2. Facilitation  Payment</a:t>
          </a:r>
          <a:endParaRPr lang="en-US" sz="2000" b="1" kern="1200" dirty="0">
            <a:solidFill>
              <a:schemeClr val="tx1"/>
            </a:solidFill>
            <a:latin typeface="+mj-lt"/>
          </a:endParaRPr>
        </a:p>
      </dsp:txBody>
      <dsp:txXfrm>
        <a:off x="3143418" y="59005"/>
        <a:ext cx="2194799" cy="1174674"/>
      </dsp:txXfrm>
    </dsp:sp>
    <dsp:sp modelId="{E5FB5B9D-3B8F-4331-BB4F-4D4D820ED709}">
      <dsp:nvSpPr>
        <dsp:cNvPr id="0" name=""/>
        <dsp:cNvSpPr/>
      </dsp:nvSpPr>
      <dsp:spPr>
        <a:xfrm>
          <a:off x="5596036" y="423397"/>
          <a:ext cx="533067" cy="445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08254"/>
            <a:satOff val="11639"/>
            <a:lumOff val="4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596036" y="512575"/>
        <a:ext cx="399300" cy="267534"/>
      </dsp:txXfrm>
    </dsp:sp>
    <dsp:sp modelId="{0BD64659-D7AD-4548-B571-EB099C5A505B}">
      <dsp:nvSpPr>
        <dsp:cNvPr id="0" name=""/>
        <dsp:cNvSpPr/>
      </dsp:nvSpPr>
      <dsp:spPr>
        <a:xfrm>
          <a:off x="6380551" y="90696"/>
          <a:ext cx="2587853" cy="1111291"/>
        </a:xfrm>
        <a:prstGeom prst="roundRect">
          <a:avLst>
            <a:gd name="adj" fmla="val 10000"/>
          </a:avLst>
        </a:prstGeom>
        <a:solidFill>
          <a:schemeClr val="accent5">
            <a:hueOff val="-1013757"/>
            <a:satOff val="19399"/>
            <a:lumOff val="73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+mj-lt"/>
              <a:cs typeface="Khmer Chrieng1" panose="02000506000000020004" pitchFamily="2" charset="0"/>
            </a:rPr>
            <a:t>3. Conflict of Interest</a:t>
          </a:r>
          <a:endParaRPr lang="en-US" sz="2000" b="1" kern="1200" dirty="0">
            <a:solidFill>
              <a:schemeClr val="tx1"/>
            </a:solidFill>
            <a:latin typeface="+mj-lt"/>
            <a:cs typeface="Khmer Chrieng1" panose="02000506000000020004" pitchFamily="2" charset="0"/>
          </a:endParaRPr>
        </a:p>
      </dsp:txBody>
      <dsp:txXfrm>
        <a:off x="6413100" y="123245"/>
        <a:ext cx="2522755" cy="1046193"/>
      </dsp:txXfrm>
    </dsp:sp>
    <dsp:sp modelId="{DAB894A6-1AB6-4127-B1CD-007BE473C32D}">
      <dsp:nvSpPr>
        <dsp:cNvPr id="0" name=""/>
        <dsp:cNvSpPr/>
      </dsp:nvSpPr>
      <dsp:spPr>
        <a:xfrm rot="5339285">
          <a:off x="7472679" y="1379209"/>
          <a:ext cx="437363" cy="445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16509"/>
            <a:satOff val="23278"/>
            <a:lumOff val="8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Calibri" panose="020F0502020204030204" pitchFamily="34" charset="0"/>
            <a:cs typeface="Khmer Chrieng1" panose="02000506000000020004" pitchFamily="2" charset="0"/>
          </a:endParaRPr>
        </a:p>
      </dsp:txBody>
      <dsp:txXfrm rot="-5400000">
        <a:off x="7556435" y="1383483"/>
        <a:ext cx="267534" cy="306154"/>
      </dsp:txXfrm>
    </dsp:sp>
    <dsp:sp modelId="{A9F22EF6-8608-4670-BC7D-29331EAE068A}">
      <dsp:nvSpPr>
        <dsp:cNvPr id="0" name=""/>
        <dsp:cNvSpPr/>
      </dsp:nvSpPr>
      <dsp:spPr>
        <a:xfrm>
          <a:off x="6447830" y="2027073"/>
          <a:ext cx="2520574" cy="1047547"/>
        </a:xfrm>
        <a:prstGeom prst="roundRect">
          <a:avLst>
            <a:gd name="adj" fmla="val 10000"/>
          </a:avLst>
        </a:prstGeom>
        <a:solidFill>
          <a:schemeClr val="accent5">
            <a:hueOff val="-1520636"/>
            <a:satOff val="29098"/>
            <a:lumOff val="1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+mj-lt"/>
              <a:cs typeface="Khmer Chrieng1" panose="02000506000000020004" pitchFamily="2" charset="0"/>
            </a:rPr>
            <a:t>4. Charitable Donations and Sponsorship</a:t>
          </a:r>
          <a:endParaRPr lang="en-US" sz="2000" b="1" kern="1200" dirty="0">
            <a:solidFill>
              <a:schemeClr val="tx1"/>
            </a:solidFill>
            <a:latin typeface="+mj-lt"/>
            <a:cs typeface="Khmer Chrieng1" panose="02000506000000020004" pitchFamily="2" charset="0"/>
          </a:endParaRPr>
        </a:p>
      </dsp:txBody>
      <dsp:txXfrm>
        <a:off x="6478512" y="2057755"/>
        <a:ext cx="2459210" cy="986183"/>
      </dsp:txXfrm>
    </dsp:sp>
    <dsp:sp modelId="{E4D190B8-C939-437A-A877-259DB1363E67}">
      <dsp:nvSpPr>
        <dsp:cNvPr id="0" name=""/>
        <dsp:cNvSpPr/>
      </dsp:nvSpPr>
      <dsp:spPr>
        <a:xfrm rot="10786575">
          <a:off x="5908445" y="2334185"/>
          <a:ext cx="381167" cy="445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24763"/>
            <a:satOff val="34918"/>
            <a:lumOff val="13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Calibri" panose="020F0502020204030204" pitchFamily="34" charset="0"/>
            <a:cs typeface="Khmer Chrieng1" panose="02000506000000020004" pitchFamily="2" charset="0"/>
          </a:endParaRPr>
        </a:p>
      </dsp:txBody>
      <dsp:txXfrm rot="10800000">
        <a:off x="6022795" y="2423140"/>
        <a:ext cx="266817" cy="267534"/>
      </dsp:txXfrm>
    </dsp:sp>
    <dsp:sp modelId="{34932E54-0E3A-43E4-8952-B6FF251E13C1}">
      <dsp:nvSpPr>
        <dsp:cNvPr id="0" name=""/>
        <dsp:cNvSpPr/>
      </dsp:nvSpPr>
      <dsp:spPr>
        <a:xfrm>
          <a:off x="3306264" y="2023923"/>
          <a:ext cx="2422388" cy="1078766"/>
        </a:xfrm>
        <a:prstGeom prst="roundRect">
          <a:avLst>
            <a:gd name="adj" fmla="val 10000"/>
          </a:avLst>
        </a:prstGeom>
        <a:solidFill>
          <a:schemeClr val="accent5">
            <a:hueOff val="-2027514"/>
            <a:satOff val="38797"/>
            <a:lumOff val="146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+mj-lt"/>
              <a:cs typeface="Khmer Chrieng1" panose="02000506000000020004" pitchFamily="2" charset="0"/>
            </a:rPr>
            <a:t>5. Whistleblowing</a:t>
          </a:r>
          <a:endParaRPr lang="en-US" sz="2000" b="1" kern="1200" dirty="0">
            <a:solidFill>
              <a:schemeClr val="tx1"/>
            </a:solidFill>
            <a:latin typeface="+mj-lt"/>
            <a:cs typeface="Khmer Chrieng1" panose="02000506000000020004" pitchFamily="2" charset="0"/>
          </a:endParaRPr>
        </a:p>
      </dsp:txBody>
      <dsp:txXfrm>
        <a:off x="3337860" y="2055519"/>
        <a:ext cx="2359196" cy="1015574"/>
      </dsp:txXfrm>
    </dsp:sp>
    <dsp:sp modelId="{9E1A6F16-7ED5-44DA-9DCB-ECBFC3015854}">
      <dsp:nvSpPr>
        <dsp:cNvPr id="0" name=""/>
        <dsp:cNvSpPr/>
      </dsp:nvSpPr>
      <dsp:spPr>
        <a:xfrm rot="10813427">
          <a:off x="2766879" y="2334269"/>
          <a:ext cx="381167" cy="445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33017"/>
            <a:satOff val="46557"/>
            <a:lumOff val="17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Calibri" panose="020F0502020204030204" pitchFamily="34" charset="0"/>
            <a:cs typeface="Khmer Chrieng1" panose="02000506000000020004" pitchFamily="2" charset="0"/>
          </a:endParaRPr>
        </a:p>
      </dsp:txBody>
      <dsp:txXfrm rot="10800000">
        <a:off x="2881229" y="2423670"/>
        <a:ext cx="266817" cy="267534"/>
      </dsp:txXfrm>
    </dsp:sp>
    <dsp:sp modelId="{3A522CE0-1EF8-47E5-86D1-A6B14423F527}">
      <dsp:nvSpPr>
        <dsp:cNvPr id="0" name=""/>
        <dsp:cNvSpPr/>
      </dsp:nvSpPr>
      <dsp:spPr>
        <a:xfrm>
          <a:off x="67644" y="2030267"/>
          <a:ext cx="2519441" cy="1041160"/>
        </a:xfrm>
        <a:prstGeom prst="roundRect">
          <a:avLst>
            <a:gd name="adj" fmla="val 10000"/>
          </a:avLst>
        </a:prstGeom>
        <a:solidFill>
          <a:schemeClr val="accent5">
            <a:hueOff val="-2534393"/>
            <a:satOff val="48497"/>
            <a:lumOff val="183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+mj-lt"/>
              <a:cs typeface="Khmer Chrieng1" panose="02000506000000020004" pitchFamily="2" charset="0"/>
            </a:rPr>
            <a:t>6. Personal Integrity Statement or Anti-Corruption Pledge</a:t>
          </a:r>
          <a:endParaRPr lang="en-US" sz="2000" b="1" kern="1200" dirty="0">
            <a:solidFill>
              <a:schemeClr val="tx1"/>
            </a:solidFill>
            <a:latin typeface="+mj-lt"/>
            <a:cs typeface="Khmer Chrieng1" panose="02000506000000020004" pitchFamily="2" charset="0"/>
          </a:endParaRPr>
        </a:p>
      </dsp:txBody>
      <dsp:txXfrm>
        <a:off x="98139" y="2060762"/>
        <a:ext cx="2458451" cy="980170"/>
      </dsp:txXfrm>
    </dsp:sp>
    <dsp:sp modelId="{DE959B9B-A167-4261-BCAC-8A5952C527BF}">
      <dsp:nvSpPr>
        <dsp:cNvPr id="0" name=""/>
        <dsp:cNvSpPr/>
      </dsp:nvSpPr>
      <dsp:spPr>
        <a:xfrm rot="5400000">
          <a:off x="1131800" y="3206403"/>
          <a:ext cx="391129" cy="4458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41272"/>
            <a:satOff val="58196"/>
            <a:lumOff val="2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-5400000">
        <a:off x="1193598" y="3233784"/>
        <a:ext cx="267534" cy="273790"/>
      </dsp:txXfrm>
    </dsp:sp>
    <dsp:sp modelId="{68595B04-5CCC-4DCD-A5E1-D98920823BCD}">
      <dsp:nvSpPr>
        <dsp:cNvPr id="0" name=""/>
        <dsp:cNvSpPr/>
      </dsp:nvSpPr>
      <dsp:spPr>
        <a:xfrm>
          <a:off x="67644" y="3809408"/>
          <a:ext cx="2519441" cy="1041160"/>
        </a:xfrm>
        <a:prstGeom prst="roundRect">
          <a:avLst>
            <a:gd name="adj" fmla="val 10000"/>
          </a:avLst>
        </a:prstGeom>
        <a:solidFill>
          <a:schemeClr val="accent5">
            <a:hueOff val="-3041272"/>
            <a:satOff val="58196"/>
            <a:lumOff val="2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+mj-lt"/>
              <a:cs typeface="Khmer Chrieng1" panose="02000506000000020004" pitchFamily="2" charset="0"/>
            </a:rPr>
            <a:t>7. Integrity Pact</a:t>
          </a:r>
          <a:endParaRPr lang="en-US" sz="2000" b="1" kern="1200" dirty="0">
            <a:solidFill>
              <a:schemeClr val="tx1"/>
            </a:solidFill>
            <a:latin typeface="+mj-lt"/>
            <a:cs typeface="Khmer Chrieng1" panose="02000506000000020004" pitchFamily="2" charset="0"/>
          </a:endParaRPr>
        </a:p>
      </dsp:txBody>
      <dsp:txXfrm>
        <a:off x="98139" y="3839903"/>
        <a:ext cx="2458451" cy="980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0.06044</cdr:x>
      <cdr:y>0.53218</cdr:y>
    </cdr:from>
    <cdr:to>
      <cdr:x>0.16913</cdr:x>
      <cdr:y>0.6031</cdr:y>
    </cdr:to>
    <cdr:sp macro="" textlink="">
      <cdr:nvSpPr>
        <cdr:cNvPr id="4" name="Right Arrow 3"/>
        <cdr:cNvSpPr/>
      </cdr:nvSpPr>
      <cdr:spPr>
        <a:xfrm xmlns:a="http://schemas.openxmlformats.org/drawingml/2006/main">
          <a:off x="544131" y="2628889"/>
          <a:ext cx="978408" cy="350346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D5875FE7-4D84-4642-BF68-F5485F511AA0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65514010-E521-4728-B463-1A7013ECE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88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71C377E2-01CD-46D9-8B83-2F543CE50193}" type="datetimeFigureOut">
              <a:rPr lang="en-US" smtClean="0"/>
              <a:t>10/22/2017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0F6445A6-8056-4EC9-8897-E440BEF4B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9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45A6-8056-4EC9-8897-E440BEF4BC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9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Keywords:</a:t>
            </a:r>
            <a:r>
              <a:rPr lang="en-US" b="1" baseline="0" dirty="0" smtClean="0"/>
              <a:t> 100 chapters, TI-M, TT-Vietnam, TI-Indonesia,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E91F2-10CE-41A6-AD49-30D4CB692F4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327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445A6-8056-4EC9-8897-E440BEF4BC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9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7202510" cy="18288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2419" y="1981083"/>
            <a:ext cx="331309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5"/>
            <a:ext cx="7542995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92427"/>
            <a:ext cx="1971675" cy="55845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92427"/>
            <a:ext cx="5800725" cy="55845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0"/>
            <a:ext cx="7202510" cy="1828800"/>
          </a:xfrm>
        </p:spPr>
        <p:txBody>
          <a:bodyPr anchor="b"/>
          <a:lstStyle>
            <a:lvl1pPr algn="r">
              <a:lnSpc>
                <a:spcPct val="1000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32419" y="1981083"/>
            <a:ext cx="331309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9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2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519987" cy="2862262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519987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63474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2065" y="1825625"/>
            <a:ext cx="363474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9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6347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7"/>
            <a:ext cx="363474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8436" y="1489075"/>
            <a:ext cx="36347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8436" y="2193927"/>
            <a:ext cx="363474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7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92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162182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83834"/>
            <a:ext cx="4256484" cy="44002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3300761"/>
            <a:ext cx="2949178" cy="27833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159462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594624"/>
            <a:ext cx="4256484" cy="45006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3323062"/>
            <a:ext cx="2949178" cy="26762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1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5"/>
            <a:ext cx="7542995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92427"/>
            <a:ext cx="1971675" cy="55845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592427"/>
            <a:ext cx="5800725" cy="55845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519987" cy="2862262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519987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4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63474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2065" y="1825625"/>
            <a:ext cx="363474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8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6347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7"/>
            <a:ext cx="363474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8436" y="1489075"/>
            <a:ext cx="36347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8436" y="2193927"/>
            <a:ext cx="363474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4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0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162182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83834"/>
            <a:ext cx="4256484" cy="44002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3300761"/>
            <a:ext cx="2949178" cy="27833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159462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594624"/>
            <a:ext cx="4256484" cy="45006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3323062"/>
            <a:ext cx="2949178" cy="26762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4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7620" y="6498021"/>
            <a:ext cx="2168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1" y="649802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49802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5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7620" y="6498021"/>
            <a:ext cx="2168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33B2A8E-2924-46CB-8A3D-E6C838C23300}" type="datetimeFigureOut">
              <a:rPr lang="en-US" smtClean="0">
                <a:solidFill>
                  <a:srgbClr val="0050A0"/>
                </a:solidFill>
              </a:rPr>
              <a:pPr/>
              <a:t>10/22/2017</a:t>
            </a:fld>
            <a:endParaRPr lang="en-US">
              <a:solidFill>
                <a:srgbClr val="0050A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1" y="649802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05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498021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42CFBD-2225-44FB-8E2E-7BC9B9D5CD10}" type="slidenum">
              <a:rPr lang="en-US" smtClean="0">
                <a:solidFill>
                  <a:srgbClr val="0050A0"/>
                </a:solidFill>
              </a:rPr>
              <a:pPr/>
              <a:t>‹#›</a:t>
            </a:fld>
            <a:endParaRPr lang="en-US">
              <a:solidFill>
                <a:srgbClr val="005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3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ophiaaspesiareias@ticambodia.or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pidorchhay@ticambodia.or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chart" Target="../charts/chart1.xml"/><Relationship Id="rId4" Type="http://schemas.openxmlformats.org/officeDocument/2006/relationships/image" Target="../media/image6.wmf"/><Relationship Id="rId9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94" y="2590800"/>
            <a:ext cx="9160701" cy="64769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Corporate Integrity System (CIS)</a:t>
            </a:r>
            <a:endParaRPr lang="en-US" sz="6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ubtitle 6"/>
          <p:cNvSpPr txBox="1">
            <a:spLocks/>
          </p:cNvSpPr>
          <p:nvPr/>
        </p:nvSpPr>
        <p:spPr>
          <a:xfrm>
            <a:off x="58615" y="4953000"/>
            <a:ext cx="8247185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Ms. Sophia Aspesi Areias, Business Integrity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Programme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Manager</a:t>
            </a:r>
          </a:p>
          <a:p>
            <a:pPr algn="l"/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Transparency International Cambodia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6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7"/>
            <a:ext cx="302418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pidorchhay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7" y="100764"/>
            <a:ext cx="1881187" cy="188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4" y="1323348"/>
            <a:ext cx="8783392" cy="4678208"/>
          </a:xfrm>
        </p:spPr>
        <p:txBody>
          <a:bodyPr>
            <a:normAutofit/>
          </a:bodyPr>
          <a:lstStyle/>
          <a:p>
            <a:r>
              <a:rPr lang="en-GB" b="1" dirty="0" smtClean="0"/>
              <a:t>Bribery is illegal under the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Cambodian Law on Anti-Corruption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UK Anti-Bribery Act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Foreign Corrupt Practices Act (USA)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13584"/>
            <a:ext cx="9144000" cy="847725"/>
            <a:chOff x="0" y="-13584"/>
            <a:chExt cx="9144000" cy="847725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0" y="-13584"/>
              <a:ext cx="9144000" cy="847725"/>
            </a:xfrm>
            <a:prstGeom prst="rect">
              <a:avLst/>
            </a:prstGeom>
            <a:solidFill>
              <a:srgbClr val="0050A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AU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Legal Framework</a:t>
              </a:r>
              <a:endParaRPr lang="en-A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176" y="41008"/>
              <a:ext cx="2016125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2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4" y="1323348"/>
            <a:ext cx="8783392" cy="4678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Ways to help mitigate your company’s risk 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Strong internal policies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Careful vetting of partners i.e. supplies, contractors etc.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Integrity Pacts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13584"/>
            <a:ext cx="9144000" cy="847725"/>
            <a:chOff x="0" y="-13584"/>
            <a:chExt cx="9144000" cy="847725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0" y="-13584"/>
              <a:ext cx="9144000" cy="847725"/>
            </a:xfrm>
            <a:prstGeom prst="rect">
              <a:avLst/>
            </a:prstGeom>
            <a:solidFill>
              <a:srgbClr val="0050A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AU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Mitigating Corruption Risks</a:t>
              </a:r>
              <a:endParaRPr lang="en-A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176" y="41008"/>
              <a:ext cx="2016125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88732"/>
            <a:ext cx="8210551" cy="10924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a corporate integrity system (CIS?)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33599"/>
            <a:ext cx="7829551" cy="4043363"/>
          </a:xfrm>
        </p:spPr>
        <p:txBody>
          <a:bodyPr/>
          <a:lstStyle/>
          <a:p>
            <a:r>
              <a:rPr lang="en-US" dirty="0" smtClean="0"/>
              <a:t>Essential component for ensuring business integrity.</a:t>
            </a:r>
          </a:p>
          <a:p>
            <a:r>
              <a:rPr lang="en-US" dirty="0" smtClean="0"/>
              <a:t>Creates an internal governance structure that limits the possibilities for nepotism, conflict of interest, and corruption.</a:t>
            </a:r>
          </a:p>
          <a:p>
            <a:r>
              <a:rPr lang="en-US" dirty="0" smtClean="0"/>
              <a:t>Set of policies and procedures for a variety of topics that may put your company at risk for corruption.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3584"/>
            <a:ext cx="9144000" cy="847725"/>
          </a:xfrm>
          <a:prstGeom prst="rect">
            <a:avLst/>
          </a:prstGeom>
          <a:solidFill>
            <a:srgbClr val="0050A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Corporate Integrity Systems (CIS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176" y="41008"/>
            <a:ext cx="20161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08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066800"/>
            <a:ext cx="3634740" cy="48736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Reduces costs to business.</a:t>
            </a:r>
          </a:p>
          <a:p>
            <a:r>
              <a:rPr lang="en-US" dirty="0" smtClean="0"/>
              <a:t>Clear trainings for staff, managers, and directors.</a:t>
            </a:r>
          </a:p>
          <a:p>
            <a:r>
              <a:rPr lang="en-US" dirty="0" smtClean="0"/>
              <a:t>Clear policies and procedures that staff can consult.</a:t>
            </a:r>
          </a:p>
          <a:p>
            <a:r>
              <a:rPr lang="en-US" dirty="0" smtClean="0"/>
              <a:t>In line with international standards.</a:t>
            </a:r>
          </a:p>
          <a:p>
            <a:r>
              <a:rPr lang="en-US" dirty="0" smtClean="0"/>
              <a:t>Attractive to clients and investors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514600"/>
            <a:ext cx="4473676" cy="213359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13584"/>
            <a:ext cx="9144000" cy="847725"/>
          </a:xfrm>
          <a:prstGeom prst="rect">
            <a:avLst/>
          </a:prstGeom>
          <a:solidFill>
            <a:srgbClr val="0050A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Benefits of CIS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176" y="41008"/>
            <a:ext cx="20161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7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-4" y="0"/>
            <a:ext cx="5882189" cy="1325563"/>
          </a:xfrm>
        </p:spPr>
        <p:txBody>
          <a:bodyPr>
            <a:normAutofit/>
          </a:bodyPr>
          <a:lstStyle/>
          <a:p>
            <a:pPr marL="914400" indent="-914400"/>
            <a:r>
              <a:rPr lang="en-US" sz="3600" b="1" dirty="0">
                <a:solidFill>
                  <a:srgbClr val="0050A0"/>
                </a:solidFill>
                <a:latin typeface="Arial (Body)"/>
                <a:cs typeface="Khmer OS Battambang" pitchFamily="2" charset="0"/>
              </a:rPr>
              <a:t>Key Areas of Concern</a:t>
            </a:r>
          </a:p>
        </p:txBody>
      </p:sp>
      <p:pic>
        <p:nvPicPr>
          <p:cNvPr id="6" name="Picture 6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93675"/>
            <a:ext cx="23495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43629881"/>
              </p:ext>
            </p:extLst>
          </p:nvPr>
        </p:nvGraphicFramePr>
        <p:xfrm>
          <a:off x="53358" y="1355966"/>
          <a:ext cx="9036050" cy="485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62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9200" y="65281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595359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-76200" y="-76200"/>
            <a:ext cx="9220200" cy="1020763"/>
          </a:xfrm>
          <a:prstGeom prst="rect">
            <a:avLst/>
          </a:prstGeom>
          <a:solidFill>
            <a:srgbClr val="0050A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CIS Process</a:t>
            </a:r>
            <a:endParaRPr lang="en-A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52" y="-15875"/>
            <a:ext cx="23495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48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In 2018, CIS is completely free, but we can only take a limited number of companies.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/>
              <a:t>Sign up with our BIP team today and take the online assessment.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3584"/>
            <a:ext cx="9144000" cy="847725"/>
          </a:xfrm>
          <a:prstGeom prst="rect">
            <a:avLst/>
          </a:prstGeom>
          <a:solidFill>
            <a:srgbClr val="0050A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Interested in CIS?</a:t>
            </a:r>
            <a:endParaRPr lang="en-A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52" y="-15875"/>
            <a:ext cx="23495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42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63"/>
            <a:ext cx="6624850" cy="9459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 smtClean="0">
                <a:solidFill>
                  <a:srgbClr val="0050A0"/>
                </a:solidFill>
                <a:latin typeface="Arial (Body)"/>
                <a:cs typeface="Khmer OS Battambang" pitchFamily="2" charset="0"/>
              </a:rPr>
              <a:t/>
            </a:r>
            <a:br>
              <a:rPr lang="en-GB" sz="3200" b="1" dirty="0" smtClean="0">
                <a:solidFill>
                  <a:srgbClr val="0050A0"/>
                </a:solidFill>
                <a:latin typeface="Arial (Body)"/>
                <a:cs typeface="Khmer OS Battambang" pitchFamily="2" charset="0"/>
              </a:rPr>
            </a:br>
            <a:r>
              <a:rPr lang="en-GB" sz="3200" b="1" dirty="0" smtClean="0">
                <a:solidFill>
                  <a:srgbClr val="0050A0"/>
                </a:solidFill>
                <a:latin typeface="Arial (Body)"/>
                <a:cs typeface="Khmer OS Battambang" pitchFamily="2" charset="0"/>
              </a:rPr>
              <a:t>Interested </a:t>
            </a:r>
            <a:r>
              <a:rPr lang="en-GB" sz="3200" b="1" dirty="0">
                <a:solidFill>
                  <a:srgbClr val="0050A0"/>
                </a:solidFill>
                <a:latin typeface="Arial (Body)"/>
                <a:cs typeface="Khmer OS Battambang" pitchFamily="2" charset="0"/>
              </a:rPr>
              <a:t>in CIS </a:t>
            </a:r>
            <a:r>
              <a:rPr lang="en-GB" sz="3200" b="1" dirty="0" smtClean="0">
                <a:solidFill>
                  <a:srgbClr val="0050A0"/>
                </a:solidFill>
                <a:latin typeface="Arial (Body)"/>
                <a:cs typeface="Khmer OS Battambang" pitchFamily="2" charset="0"/>
              </a:rPr>
              <a:t>for your company?</a:t>
            </a:r>
            <a:endParaRPr lang="en-GB" sz="3200" b="1" dirty="0">
              <a:solidFill>
                <a:srgbClr val="0050A0"/>
              </a:solidFill>
              <a:latin typeface="Arial (Body)"/>
              <a:cs typeface="Khmer OS Battambang" pitchFamily="2" charset="0"/>
            </a:endParaRPr>
          </a:p>
        </p:txBody>
      </p:sp>
      <p:pic>
        <p:nvPicPr>
          <p:cNvPr id="5" name="Picture 6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93675"/>
            <a:ext cx="23495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58267" y="1275641"/>
            <a:ext cx="4689145" cy="47805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26783" y="1601898"/>
            <a:ext cx="3234517" cy="758603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Contact TI Cambodia</a:t>
            </a:r>
            <a:endParaRPr lang="en-US" sz="28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876800" y="2661944"/>
            <a:ext cx="3507475" cy="756219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Set up a meeting</a:t>
            </a:r>
            <a:endParaRPr lang="en-US" sz="2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181600" y="3747448"/>
            <a:ext cx="3452883" cy="77792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Assessment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endParaRPr lang="en-US" sz="16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7320885" y="2284894"/>
            <a:ext cx="477671" cy="37705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848600" y="3343102"/>
            <a:ext cx="477671" cy="37705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826451" y="4855278"/>
            <a:ext cx="3193579" cy="728930"/>
          </a:xfrm>
          <a:prstGeom prst="round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Implementation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8153400" y="4460883"/>
            <a:ext cx="477671" cy="37705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0629" y="1453897"/>
            <a:ext cx="42648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Contact us:</a:t>
            </a:r>
          </a:p>
          <a:p>
            <a:pPr algn="just"/>
            <a:endParaRPr lang="en-US" sz="2400" i="1" dirty="0"/>
          </a:p>
          <a:p>
            <a:pPr algn="just"/>
            <a:r>
              <a:rPr lang="en-US" sz="2400" dirty="0" smtClean="0"/>
              <a:t>Sophia Aspesi Areias</a:t>
            </a:r>
          </a:p>
          <a:p>
            <a:pPr algn="just"/>
            <a:r>
              <a:rPr lang="en-US" sz="2400" dirty="0" err="1" smtClean="0"/>
              <a:t>Programme</a:t>
            </a:r>
            <a:r>
              <a:rPr lang="en-US" sz="2400" dirty="0" smtClean="0"/>
              <a:t> Manager</a:t>
            </a:r>
          </a:p>
          <a:p>
            <a:pPr algn="just"/>
            <a:r>
              <a:rPr lang="en-US" sz="2400" dirty="0" smtClean="0">
                <a:hlinkClick r:id="rId3"/>
              </a:rPr>
              <a:t>sophiaaspesiareias@ticambodia.org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Ms. Chhay Pidor</a:t>
            </a:r>
          </a:p>
          <a:p>
            <a:pPr algn="just"/>
            <a:r>
              <a:rPr lang="en-US" sz="2400" dirty="0" smtClean="0"/>
              <a:t>Senior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Officer</a:t>
            </a:r>
          </a:p>
          <a:p>
            <a:pPr algn="just"/>
            <a:r>
              <a:rPr lang="en-US" sz="2400" dirty="0" smtClean="0">
                <a:hlinkClick r:id="rId4"/>
              </a:rPr>
              <a:t>pidorchhay@ticambodia.org</a:t>
            </a:r>
            <a:endParaRPr lang="en-US" sz="2400" dirty="0" smtClean="0"/>
          </a:p>
          <a:p>
            <a:pPr algn="just"/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76331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86800" y="652814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95400"/>
            <a:ext cx="7886700" cy="4351338"/>
          </a:xfrm>
        </p:spPr>
        <p:txBody>
          <a:bodyPr/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8800" b="1" i="1" dirty="0" smtClean="0"/>
              <a:t>Thank you!</a:t>
            </a:r>
            <a:endParaRPr lang="en-US" sz="8800" b="1" i="1" dirty="0"/>
          </a:p>
        </p:txBody>
      </p:sp>
    </p:spTree>
    <p:extLst>
      <p:ext uri="{BB962C8B-B14F-4D97-AF65-F5344CB8AC3E}">
        <p14:creationId xmlns:p14="http://schemas.microsoft.com/office/powerpoint/2010/main" val="321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51516" y="27296"/>
            <a:ext cx="2202287" cy="7301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b="1" dirty="0" smtClean="0">
                <a:solidFill>
                  <a:srgbClr val="0050A0"/>
                </a:solidFill>
                <a:latin typeface="Arial (Body)"/>
                <a:cs typeface="Khmer OS Battambang" pitchFamily="2" charset="0"/>
              </a:rPr>
              <a:t>Content</a:t>
            </a:r>
            <a:endParaRPr lang="en-US" b="1" dirty="0">
              <a:solidFill>
                <a:srgbClr val="0050A0"/>
              </a:solidFill>
              <a:latin typeface="Arial (Body)"/>
            </a:endParaRPr>
          </a:p>
        </p:txBody>
      </p:sp>
      <p:pic>
        <p:nvPicPr>
          <p:cNvPr id="6" name="Picture 6" descr="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7296"/>
            <a:ext cx="23495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820473" y="957571"/>
            <a:ext cx="2588654" cy="151970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CPI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21368" y="2243312"/>
            <a:ext cx="2588654" cy="1519707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GCB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859110" y="3544079"/>
            <a:ext cx="2588654" cy="1519707"/>
          </a:xfrm>
          <a:prstGeom prst="ellipse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BIP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59476" y="2281949"/>
            <a:ext cx="2588654" cy="1519707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CIS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83393" y="6516710"/>
            <a:ext cx="25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6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" y="838200"/>
            <a:ext cx="9144000" cy="5715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BIP initiated in January 2014</a:t>
            </a:r>
          </a:p>
          <a:p>
            <a:pPr lvl="1"/>
            <a:r>
              <a:rPr lang="en-US" dirty="0" smtClean="0"/>
              <a:t>Global movement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egional network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/>
              <a:t>What We Do</a:t>
            </a:r>
          </a:p>
          <a:p>
            <a:pPr lvl="1"/>
            <a:r>
              <a:rPr lang="en-US" dirty="0"/>
              <a:t>Corporate integrity System</a:t>
            </a:r>
          </a:p>
          <a:p>
            <a:pPr lvl="1"/>
            <a:r>
              <a:rPr lang="en-US" dirty="0"/>
              <a:t>Services/Trainings on for example the legal framework, </a:t>
            </a:r>
            <a:r>
              <a:rPr lang="en-US" dirty="0" smtClean="0"/>
              <a:t>taxation, procurement, public </a:t>
            </a:r>
            <a:r>
              <a:rPr lang="en-US" dirty="0"/>
              <a:t>service fees and anti-bribery principles</a:t>
            </a:r>
          </a:p>
          <a:p>
            <a:pPr lvl="1"/>
            <a:r>
              <a:rPr lang="en-US" dirty="0"/>
              <a:t>Research – SME Corruption </a:t>
            </a:r>
            <a:r>
              <a:rPr lang="en-US" dirty="0" smtClean="0"/>
              <a:t>Perception, Case Study on Taxation, Business briefs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/>
              <a:t>General objective: </a:t>
            </a:r>
            <a:r>
              <a:rPr lang="en-US" sz="2400" dirty="0"/>
              <a:t>Reduced corruption through improved transparency, integrity and accountability in business practices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dirty="0"/>
              <a:t>Approach</a:t>
            </a:r>
            <a:r>
              <a:rPr lang="en-US" dirty="0" smtClean="0"/>
              <a:t>: </a:t>
            </a:r>
            <a:r>
              <a:rPr lang="en-US" sz="2400" dirty="0"/>
              <a:t>Three </a:t>
            </a:r>
            <a:r>
              <a:rPr lang="en-US" sz="2400" dirty="0" smtClean="0"/>
              <a:t>levels: </a:t>
            </a:r>
            <a:r>
              <a:rPr lang="en-US" sz="2400" dirty="0"/>
              <a:t>Individual companies, groups of companies and business environment</a:t>
            </a:r>
            <a:endParaRPr lang="en-GB" sz="24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29000" cy="901874"/>
          </a:xfrm>
        </p:spPr>
        <p:txBody>
          <a:bodyPr>
            <a:normAutofit/>
          </a:bodyPr>
          <a:lstStyle/>
          <a:p>
            <a:pPr marL="914400" indent="-914400"/>
            <a:r>
              <a:rPr lang="en-GB" b="1" dirty="0">
                <a:solidFill>
                  <a:srgbClr val="0050A0"/>
                </a:solidFill>
                <a:latin typeface="Arial (Body)"/>
                <a:cs typeface="Khmer OS Battambang" pitchFamily="2" charset="0"/>
              </a:rPr>
              <a:t>Introduction</a:t>
            </a:r>
          </a:p>
        </p:txBody>
      </p:sp>
      <p:pic>
        <p:nvPicPr>
          <p:cNvPr id="6" name="Picture 6" descr="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93675"/>
            <a:ext cx="23495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41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4">
            <a:lum bright="64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200"/>
            <a:ext cx="9144000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76200"/>
            <a:ext cx="73152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ca-ES" sz="2400" b="1" dirty="0">
                <a:solidFill>
                  <a:schemeClr val="bg1"/>
                </a:solidFill>
                <a:latin typeface="Khmer OS Muol Light" pitchFamily="2" charset="0"/>
                <a:cs typeface="Khmer OS Muol Light" pitchFamily="2" charset="0"/>
              </a:rPr>
              <a:t>សន្ទស្សន៍នៃការយល់ឃើញអំពើពុក</a:t>
            </a:r>
            <a:r>
              <a:rPr lang="ca-ES" sz="2400" b="1" dirty="0" smtClean="0">
                <a:solidFill>
                  <a:schemeClr val="bg1"/>
                </a:solidFill>
                <a:latin typeface="Khmer OS Muol Light" pitchFamily="2" charset="0"/>
                <a:cs typeface="Khmer OS Muol Light" pitchFamily="2" charset="0"/>
              </a:rPr>
              <a:t>រលួយគឺ៖</a:t>
            </a:r>
            <a:endParaRPr lang="en-GB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4000"/>
            <a:ext cx="20161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52400" y="76200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bg1"/>
                </a:solidFill>
                <a:latin typeface="Arial Narrow" pitchFamily="34" charset="0"/>
              </a:rPr>
              <a:t>CPI 2015: THE BOTTOM 10</a:t>
            </a:r>
            <a:endParaRPr lang="en-GB" sz="3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144000" cy="990600"/>
          </a:xfrm>
          <a:prstGeom prst="rect">
            <a:avLst/>
          </a:prstGeom>
          <a:solidFill>
            <a:srgbClr val="005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4000"/>
            <a:ext cx="20161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990601"/>
          </a:xfrm>
          <a:prstGeom prst="rect">
            <a:avLst/>
          </a:prstGeom>
          <a:solidFill>
            <a:srgbClr val="005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pic>
        <p:nvPicPr>
          <p:cNvPr id="15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54000"/>
            <a:ext cx="20161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18753" r="12523" b="23441"/>
          <a:stretch>
            <a:fillRect/>
          </a:stretch>
        </p:blipFill>
        <p:spPr bwMode="auto">
          <a:xfrm>
            <a:off x="3175" y="1355725"/>
            <a:ext cx="9137650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0" y="1"/>
            <a:ext cx="9144000" cy="990600"/>
          </a:xfrm>
          <a:prstGeom prst="rect">
            <a:avLst/>
          </a:prstGeom>
          <a:solidFill>
            <a:srgbClr val="005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pic>
        <p:nvPicPr>
          <p:cNvPr id="2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83" y="9299"/>
            <a:ext cx="1677827" cy="61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9" t="18753" r="12523" b="23441"/>
          <a:stretch>
            <a:fillRect/>
          </a:stretch>
        </p:blipFill>
        <p:spPr bwMode="auto">
          <a:xfrm>
            <a:off x="3175" y="1355725"/>
            <a:ext cx="8472814" cy="510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0" y="1106911"/>
            <a:ext cx="38830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Arial Narrow" pitchFamily="34" charset="0"/>
              </a:rPr>
              <a:t>CPI 2016 for ASEAN </a:t>
            </a:r>
          </a:p>
          <a:p>
            <a:pPr algn="ctr"/>
            <a:endParaRPr lang="en-GB" sz="3200" b="1" dirty="0"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0794" y="5072424"/>
            <a:ext cx="373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-15875"/>
            <a:ext cx="8134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1. Corruption Perceptions </a:t>
            </a: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Index (CPI</a:t>
            </a:r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) – ASEAN</a:t>
            </a:r>
            <a:endParaRPr lang="en-US" sz="2400" b="1" dirty="0">
              <a:solidFill>
                <a:schemeClr val="bg1"/>
              </a:solidFill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Ranks more than 170 countries in terms of perceived levels of 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public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sector 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corruption, as determined by expert assessments and opinion surveys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658117" y="6457666"/>
            <a:ext cx="2457450" cy="365125"/>
          </a:xfrm>
        </p:spPr>
        <p:txBody>
          <a:bodyPr/>
          <a:lstStyle/>
          <a:p>
            <a:endParaRPr lang="en-US" b="1" dirty="0"/>
          </a:p>
        </p:txBody>
      </p:sp>
      <p:graphicFrame>
        <p:nvGraphicFramePr>
          <p:cNvPr id="26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749119"/>
              </p:ext>
            </p:extLst>
          </p:nvPr>
        </p:nvGraphicFramePr>
        <p:xfrm>
          <a:off x="167185" y="1720995"/>
          <a:ext cx="9115566" cy="4995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8" imgW="7277100" imgH="3924300" progId="Excel.Sheet.8">
                  <p:embed/>
                </p:oleObj>
              </mc:Choice>
              <mc:Fallback>
                <p:oleObj name="Worksheet" r:id="rId8" imgW="7277100" imgH="39243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85" y="1720995"/>
                        <a:ext cx="9115566" cy="49952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812257"/>
              </p:ext>
            </p:extLst>
          </p:nvPr>
        </p:nvGraphicFramePr>
        <p:xfrm>
          <a:off x="5088762" y="1397001"/>
          <a:ext cx="4058412" cy="250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810000" y="1447800"/>
            <a:ext cx="121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Ranking: 156/176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87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669" y="939084"/>
            <a:ext cx="8757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 Narrow" pitchFamily="34" charset="0"/>
              </a:rPr>
              <a:t>Perception of corruption, by institution - proportion that think most or all are corrupt – Cambodia</a:t>
            </a:r>
            <a:endParaRPr lang="en-US" sz="2400" b="1" dirty="0">
              <a:latin typeface="Arial Narrow" pitchFamily="34" charset="0"/>
            </a:endParaRPr>
          </a:p>
          <a:p>
            <a:pPr algn="ctr"/>
            <a:endParaRPr lang="en-A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28034"/>
            <a:ext cx="20161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0" y="-13584"/>
            <a:ext cx="9148285" cy="847725"/>
            <a:chOff x="0" y="-13584"/>
            <a:chExt cx="9148285" cy="847725"/>
          </a:xfrm>
        </p:grpSpPr>
        <p:sp>
          <p:nvSpPr>
            <p:cNvPr id="22" name="Title 1"/>
            <p:cNvSpPr txBox="1">
              <a:spLocks/>
            </p:cNvSpPr>
            <p:nvPr/>
          </p:nvSpPr>
          <p:spPr>
            <a:xfrm>
              <a:off x="0" y="-13584"/>
              <a:ext cx="9144000" cy="847725"/>
            </a:xfrm>
            <a:prstGeom prst="rect">
              <a:avLst/>
            </a:prstGeom>
            <a:solidFill>
              <a:srgbClr val="0050A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2. Global Corruption Barometer 2016 - Cambodia</a:t>
              </a:r>
              <a:endParaRPr lang="en-A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7671" y="41008"/>
              <a:ext cx="1980614" cy="723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647934268"/>
              </p:ext>
            </p:extLst>
          </p:nvPr>
        </p:nvGraphicFramePr>
        <p:xfrm>
          <a:off x="141669" y="1523999"/>
          <a:ext cx="9002330" cy="4939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63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1989" y="942685"/>
            <a:ext cx="624243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22% </a:t>
            </a:r>
            <a:r>
              <a:rPr lang="en-US" b="1" dirty="0" smtClean="0"/>
              <a:t>preferred </a:t>
            </a:r>
            <a:r>
              <a:rPr lang="en-US" b="1" dirty="0"/>
              <a:t>not to talk </a:t>
            </a:r>
            <a:r>
              <a:rPr lang="en-US" b="1" dirty="0" smtClean="0"/>
              <a:t>about corruption </a:t>
            </a:r>
            <a:r>
              <a:rPr lang="en-US" dirty="0"/>
              <a:t>or said that they </a:t>
            </a:r>
            <a:r>
              <a:rPr lang="en-US" dirty="0" smtClean="0"/>
              <a:t>were not </a:t>
            </a:r>
            <a:r>
              <a:rPr lang="en-US" dirty="0"/>
              <a:t>able to define </a:t>
            </a:r>
            <a:r>
              <a:rPr lang="en-US" dirty="0" smtClean="0"/>
              <a:t>corruption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47</a:t>
            </a:r>
            <a:r>
              <a:rPr lang="en-US" sz="2800" b="1" dirty="0"/>
              <a:t>% </a:t>
            </a:r>
            <a:r>
              <a:rPr lang="en-US" dirty="0"/>
              <a:t>said that they have heard of or </a:t>
            </a:r>
            <a:r>
              <a:rPr lang="en-US" b="1" dirty="0"/>
              <a:t>experienced corruption </a:t>
            </a:r>
            <a:r>
              <a:rPr lang="en-US" b="1" dirty="0" smtClean="0"/>
              <a:t>issues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57</a:t>
            </a:r>
            <a:r>
              <a:rPr lang="en-US" sz="2800" b="1" dirty="0"/>
              <a:t>%</a:t>
            </a:r>
            <a:r>
              <a:rPr lang="en-US" b="1" dirty="0"/>
              <a:t> think that corruption is one of the external factor impeding their company’s </a:t>
            </a:r>
            <a:r>
              <a:rPr lang="en-US" b="1" dirty="0" smtClean="0"/>
              <a:t>progress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</a:rPr>
              <a:t>40% </a:t>
            </a:r>
            <a:r>
              <a:rPr lang="en-US" dirty="0">
                <a:solidFill>
                  <a:prstClr val="black"/>
                </a:solidFill>
              </a:rPr>
              <a:t>had to </a:t>
            </a:r>
            <a:r>
              <a:rPr lang="en-US" b="1" dirty="0">
                <a:solidFill>
                  <a:prstClr val="black"/>
                </a:solidFill>
              </a:rPr>
              <a:t>pay unofficial fees </a:t>
            </a:r>
            <a:r>
              <a:rPr lang="en-US" dirty="0">
                <a:solidFill>
                  <a:prstClr val="black"/>
                </a:solidFill>
              </a:rPr>
              <a:t>in connection with </a:t>
            </a:r>
            <a:r>
              <a:rPr lang="en-US" b="1" dirty="0">
                <a:solidFill>
                  <a:prstClr val="black"/>
                </a:solidFill>
              </a:rPr>
              <a:t>inspections </a:t>
            </a:r>
            <a:r>
              <a:rPr lang="en-US" dirty="0">
                <a:solidFill>
                  <a:prstClr val="black"/>
                </a:solidFill>
              </a:rPr>
              <a:t>while 30% did </a:t>
            </a:r>
            <a:r>
              <a:rPr lang="en-US" dirty="0" smtClean="0">
                <a:solidFill>
                  <a:prstClr val="black"/>
                </a:solidFill>
              </a:rPr>
              <a:t>not have </a:t>
            </a:r>
            <a:r>
              <a:rPr lang="en-US" dirty="0">
                <a:solidFill>
                  <a:prstClr val="black"/>
                </a:solidFill>
              </a:rPr>
              <a:t>to pay anything. </a:t>
            </a:r>
          </a:p>
          <a:p>
            <a:pPr lvl="0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</a:rPr>
              <a:t>63%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have </a:t>
            </a:r>
            <a:r>
              <a:rPr lang="en-US" b="1" dirty="0">
                <a:solidFill>
                  <a:prstClr val="black"/>
                </a:solidFill>
              </a:rPr>
              <a:t>never discussed business integrity in their </a:t>
            </a:r>
            <a:r>
              <a:rPr lang="en-US" b="1" dirty="0" smtClean="0">
                <a:solidFill>
                  <a:prstClr val="black"/>
                </a:solidFill>
              </a:rPr>
              <a:t>company</a:t>
            </a:r>
            <a:endParaRPr lang="en-US" b="1" dirty="0" smtClean="0"/>
          </a:p>
        </p:txBody>
      </p:sp>
      <p:pic>
        <p:nvPicPr>
          <p:cNvPr id="2050" name="Picture 2" descr="C:\Users\pidorchhay\Desktop\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" y="4875273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idorchhay\Desktop\20160219_084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5" y="1071473"/>
            <a:ext cx="2571197" cy="383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-13584"/>
            <a:ext cx="9144000" cy="847725"/>
            <a:chOff x="0" y="-13584"/>
            <a:chExt cx="9144000" cy="847725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0" y="-13584"/>
              <a:ext cx="9144000" cy="847725"/>
            </a:xfrm>
            <a:prstGeom prst="rect">
              <a:avLst/>
            </a:prstGeom>
            <a:solidFill>
              <a:srgbClr val="0050A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3. SME Research Findings</a:t>
              </a:r>
              <a:endParaRPr lang="en-A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4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176" y="41008"/>
              <a:ext cx="2016125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2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4" y="1323348"/>
            <a:ext cx="8783392" cy="4678208"/>
          </a:xfrm>
        </p:spPr>
        <p:txBody>
          <a:bodyPr>
            <a:normAutofit/>
          </a:bodyPr>
          <a:lstStyle/>
          <a:p>
            <a:r>
              <a:rPr lang="en-GB" b="1" dirty="0" smtClean="0"/>
              <a:t>Cambodia is an environment with a high corruption risk</a:t>
            </a:r>
          </a:p>
          <a:p>
            <a:endParaRPr lang="en-GB" sz="1400" b="1" dirty="0" smtClean="0"/>
          </a:p>
          <a:p>
            <a:r>
              <a:rPr lang="en-GB" b="1" dirty="0" smtClean="0"/>
              <a:t>Low trust in public institutions </a:t>
            </a:r>
          </a:p>
          <a:p>
            <a:endParaRPr lang="en-GB" sz="1400" b="1" dirty="0" smtClean="0"/>
          </a:p>
          <a:p>
            <a:r>
              <a:rPr lang="en-GB" b="1" dirty="0" smtClean="0"/>
              <a:t>Low level of transparency combined with complicated bureaucratic procedures</a:t>
            </a:r>
          </a:p>
          <a:p>
            <a:endParaRPr lang="en-GB" sz="1400" b="1" dirty="0" smtClean="0"/>
          </a:p>
          <a:p>
            <a:r>
              <a:rPr lang="en-GB" b="1" dirty="0" smtClean="0"/>
              <a:t>Necessary to have a strong internal system to prevent corruption</a:t>
            </a:r>
            <a:r>
              <a:rPr lang="en-US" b="1" dirty="0" smtClean="0"/>
              <a:t> (Corporate Integrity System)</a:t>
            </a:r>
            <a:endParaRPr lang="en-GB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13584"/>
            <a:ext cx="9144000" cy="847725"/>
            <a:chOff x="0" y="-13584"/>
            <a:chExt cx="9144000" cy="847725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0" y="-13584"/>
              <a:ext cx="9144000" cy="847725"/>
            </a:xfrm>
            <a:prstGeom prst="rect">
              <a:avLst/>
            </a:prstGeom>
            <a:solidFill>
              <a:srgbClr val="0050A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Conclusion of Findings</a:t>
              </a:r>
              <a:endParaRPr lang="en-A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176" y="41008"/>
              <a:ext cx="2016125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4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4" y="1323348"/>
            <a:ext cx="8783392" cy="4678208"/>
          </a:xfrm>
        </p:spPr>
        <p:txBody>
          <a:bodyPr>
            <a:normAutofit/>
          </a:bodyPr>
          <a:lstStyle/>
          <a:p>
            <a:r>
              <a:rPr lang="en-GB" dirty="0" smtClean="0"/>
              <a:t>Risk is defined as </a:t>
            </a:r>
            <a:r>
              <a:rPr lang="en-GB" b="1" dirty="0" smtClean="0"/>
              <a:t>circumstances or factors which can have a negative impact on the operations or profitability of your business. </a:t>
            </a:r>
          </a:p>
          <a:p>
            <a:r>
              <a:rPr lang="en-GB" dirty="0" smtClean="0"/>
              <a:t>Generally classified as </a:t>
            </a:r>
            <a:r>
              <a:rPr lang="en-GB" b="1" dirty="0" smtClean="0"/>
              <a:t>internal </a:t>
            </a:r>
            <a:r>
              <a:rPr lang="en-GB" dirty="0" smtClean="0"/>
              <a:t>and </a:t>
            </a:r>
            <a:r>
              <a:rPr lang="en-GB" b="1" dirty="0" smtClean="0"/>
              <a:t>external</a:t>
            </a:r>
          </a:p>
          <a:p>
            <a:r>
              <a:rPr lang="en-GB" dirty="0" smtClean="0"/>
              <a:t>An </a:t>
            </a:r>
            <a:r>
              <a:rPr lang="en-GB" b="1" dirty="0" smtClean="0"/>
              <a:t>internal risk </a:t>
            </a:r>
            <a:r>
              <a:rPr lang="en-GB" dirty="0" smtClean="0"/>
              <a:t>involves circumstances or events within your organization</a:t>
            </a:r>
          </a:p>
          <a:p>
            <a:r>
              <a:rPr lang="en-GB" dirty="0" smtClean="0"/>
              <a:t>An </a:t>
            </a:r>
            <a:r>
              <a:rPr lang="en-GB" b="1" dirty="0" smtClean="0"/>
              <a:t>external risk </a:t>
            </a:r>
            <a:r>
              <a:rPr lang="en-GB" dirty="0" smtClean="0"/>
              <a:t>involves circumstances or events outside your business, in the larger environment. 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13584"/>
            <a:ext cx="9144000" cy="847725"/>
            <a:chOff x="0" y="-13584"/>
            <a:chExt cx="9144000" cy="847725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0" y="-13584"/>
              <a:ext cx="9144000" cy="847725"/>
            </a:xfrm>
            <a:prstGeom prst="rect">
              <a:avLst/>
            </a:prstGeom>
            <a:solidFill>
              <a:srgbClr val="0050A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What is RISK?</a:t>
              </a:r>
              <a:endParaRPr lang="en-A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176" y="41008"/>
              <a:ext cx="2016125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9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4" y="1323348"/>
            <a:ext cx="8783392" cy="4678208"/>
          </a:xfrm>
        </p:spPr>
        <p:txBody>
          <a:bodyPr>
            <a:normAutofit/>
          </a:bodyPr>
          <a:lstStyle/>
          <a:p>
            <a:r>
              <a:rPr lang="en-GB" dirty="0" smtClean="0"/>
              <a:t>Convictions fines and prison sentences for employees and officers. </a:t>
            </a:r>
          </a:p>
          <a:p>
            <a:r>
              <a:rPr lang="en-GB" dirty="0" smtClean="0"/>
              <a:t>Significant reputational damage</a:t>
            </a:r>
          </a:p>
          <a:p>
            <a:r>
              <a:rPr lang="en-GB" dirty="0" smtClean="0"/>
              <a:t>Loss of shareholders</a:t>
            </a:r>
          </a:p>
          <a:p>
            <a:r>
              <a:rPr lang="en-GB" dirty="0" smtClean="0"/>
              <a:t>Loss of investors</a:t>
            </a:r>
          </a:p>
          <a:p>
            <a:r>
              <a:rPr lang="en-GB" dirty="0" smtClean="0"/>
              <a:t>Higher costs </a:t>
            </a:r>
          </a:p>
          <a:p>
            <a:r>
              <a:rPr lang="en-GB" dirty="0" smtClean="0"/>
              <a:t>Unpredictability of prices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-13584"/>
            <a:ext cx="9144000" cy="847725"/>
            <a:chOff x="0" y="-13584"/>
            <a:chExt cx="9144000" cy="847725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0" y="-13584"/>
              <a:ext cx="9144000" cy="847725"/>
            </a:xfrm>
            <a:prstGeom prst="rect">
              <a:avLst/>
            </a:prstGeom>
            <a:solidFill>
              <a:srgbClr val="0050A0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Corruption as a RISK</a:t>
              </a:r>
              <a:endParaRPr lang="en-A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176" y="41008"/>
              <a:ext cx="2016125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CFBD-2225-44FB-8E2E-7BC9B9D5CD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C theme 2">
  <a:themeElements>
    <a:clrScheme name="TIC">
      <a:dk1>
        <a:sysClr val="windowText" lastClr="000000"/>
      </a:dk1>
      <a:lt1>
        <a:srgbClr val="FFFFFF"/>
      </a:lt1>
      <a:dk2>
        <a:srgbClr val="0050A0"/>
      </a:dk2>
      <a:lt2>
        <a:srgbClr val="00AEEF"/>
      </a:lt2>
      <a:accent1>
        <a:srgbClr val="0050A0"/>
      </a:accent1>
      <a:accent2>
        <a:srgbClr val="FFC000"/>
      </a:accent2>
      <a:accent3>
        <a:srgbClr val="E7D2DC"/>
      </a:accent3>
      <a:accent4>
        <a:srgbClr val="A5A5A5"/>
      </a:accent4>
      <a:accent5>
        <a:srgbClr val="70AD47"/>
      </a:accent5>
      <a:accent6>
        <a:srgbClr val="FFD965"/>
      </a:accent6>
      <a:hlink>
        <a:srgbClr val="00AEEF"/>
      </a:hlink>
      <a:folHlink>
        <a:srgbClr val="954F72"/>
      </a:folHlink>
    </a:clrScheme>
    <a:fontScheme name="TIC">
      <a:majorFont>
        <a:latin typeface="Arial"/>
        <a:ea typeface=""/>
        <a:cs typeface="Khmer OS Muol Light"/>
      </a:majorFont>
      <a:minorFont>
        <a:latin typeface="Arial"/>
        <a:ea typeface=""/>
        <a:cs typeface="Khmer O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ons in sage design template" id="{5FD2804C-FD40-4A2F-B174-1789B28212B6}" vid="{31092BA8-83D4-4672-BC6F-DAAEF391EBA4}"/>
    </a:ext>
  </a:extLst>
</a:theme>
</file>

<file path=ppt/theme/theme2.xml><?xml version="1.0" encoding="utf-8"?>
<a:theme xmlns:a="http://schemas.openxmlformats.org/drawingml/2006/main" name="4_TIC theme 2">
  <a:themeElements>
    <a:clrScheme name="TIC">
      <a:dk1>
        <a:sysClr val="windowText" lastClr="000000"/>
      </a:dk1>
      <a:lt1>
        <a:srgbClr val="FFFFFF"/>
      </a:lt1>
      <a:dk2>
        <a:srgbClr val="0050A0"/>
      </a:dk2>
      <a:lt2>
        <a:srgbClr val="00AEEF"/>
      </a:lt2>
      <a:accent1>
        <a:srgbClr val="0050A0"/>
      </a:accent1>
      <a:accent2>
        <a:srgbClr val="FFC000"/>
      </a:accent2>
      <a:accent3>
        <a:srgbClr val="E7D2DC"/>
      </a:accent3>
      <a:accent4>
        <a:srgbClr val="A5A5A5"/>
      </a:accent4>
      <a:accent5>
        <a:srgbClr val="70AD47"/>
      </a:accent5>
      <a:accent6>
        <a:srgbClr val="FFD965"/>
      </a:accent6>
      <a:hlink>
        <a:srgbClr val="00AEEF"/>
      </a:hlink>
      <a:folHlink>
        <a:srgbClr val="954F72"/>
      </a:folHlink>
    </a:clrScheme>
    <a:fontScheme name="TIC">
      <a:majorFont>
        <a:latin typeface="Arial"/>
        <a:ea typeface=""/>
        <a:cs typeface="Khmer OS Muol Light"/>
      </a:majorFont>
      <a:minorFont>
        <a:latin typeface="Arial"/>
        <a:ea typeface=""/>
        <a:cs typeface="Khmer O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asons in sage design template" id="{5FD2804C-FD40-4A2F-B174-1789B28212B6}" vid="{31092BA8-83D4-4672-BC6F-DAAEF391EBA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667</Words>
  <Application>Microsoft Office PowerPoint</Application>
  <PresentationFormat>On-screen Show (4:3)</PresentationFormat>
  <Paragraphs>127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 (Body)</vt:lpstr>
      <vt:lpstr>Arial Narrow</vt:lpstr>
      <vt:lpstr>Calibri</vt:lpstr>
      <vt:lpstr>Khmer Chrieng1</vt:lpstr>
      <vt:lpstr>Khmer OS</vt:lpstr>
      <vt:lpstr>Khmer OS Battambang</vt:lpstr>
      <vt:lpstr>Khmer OS Muol Light</vt:lpstr>
      <vt:lpstr>Times New Roman</vt:lpstr>
      <vt:lpstr>Wingdings</vt:lpstr>
      <vt:lpstr>TIC theme 2</vt:lpstr>
      <vt:lpstr>4_TIC theme 2</vt:lpstr>
      <vt:lpstr>Worksheet</vt:lpstr>
      <vt:lpstr>Corporate Integrity System (CIS)</vt:lpstr>
      <vt:lpstr>PowerPoint Presentation</vt:lpstr>
      <vt:lpstr>Introduction</vt:lpstr>
      <vt:lpstr>សន្ទស្សន៍នៃការយល់ឃើញអំពើពុករលួយគឺ៖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What is a corporate integrity system (CIS?) </vt:lpstr>
      <vt:lpstr>PowerPoint Presentation</vt:lpstr>
      <vt:lpstr>Key Areas of Concern</vt:lpstr>
      <vt:lpstr>CIS Process</vt:lpstr>
      <vt:lpstr> </vt:lpstr>
      <vt:lpstr> Interested in CIS for your company?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Integrity</dc:title>
  <dc:creator>Mats Stridsman</dc:creator>
  <cp:lastModifiedBy>Sophia Aspesi Areias</cp:lastModifiedBy>
  <cp:revision>162</cp:revision>
  <cp:lastPrinted>2017-08-30T05:02:56Z</cp:lastPrinted>
  <dcterms:created xsi:type="dcterms:W3CDTF">2015-04-23T07:09:04Z</dcterms:created>
  <dcterms:modified xsi:type="dcterms:W3CDTF">2017-10-22T06:31:10Z</dcterms:modified>
</cp:coreProperties>
</file>